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7D3F8CB-EB1C-4436-8600-3DBBFD2D970F}">
  <a:tblStyle styleId="{87D3F8CB-EB1C-4436-8600-3DBBFD2D97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aleway-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nyc.gov/html/dot/html/pedestrians/traffic-calming.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yc.gov/html/visionzero/pages/initiatives/street-design.s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ew_York_City" TargetMode="External"/><Relationship Id="rId3" Type="http://schemas.openxmlformats.org/officeDocument/2006/relationships/hyperlink" Target="https://en.wikipedia.org/wiki/Bill_de_Blasio"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ision_Zero_(New_York_City)#cite_note-1" TargetMode="External"/><Relationship Id="rId3" Type="http://schemas.openxmlformats.org/officeDocument/2006/relationships/hyperlink" Target="https://en.wikipedia.org/wiki/Vision_Zero" TargetMode="External"/><Relationship Id="rId4" Type="http://schemas.openxmlformats.org/officeDocument/2006/relationships/hyperlink" Target="https://en.wikipedia.org/wiki/Swede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581d0a57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81d0a57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b796abdfb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b796abdfb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far, I </a:t>
            </a:r>
            <a:r>
              <a:rPr lang="en-GB"/>
              <a:t>believe</a:t>
            </a:r>
            <a:r>
              <a:rPr lang="en-GB"/>
              <a:t> you guys have a good knowledge of what is vision zero and our team’s approaches to evaluate it. </a:t>
            </a:r>
            <a:endParaRPr/>
          </a:p>
          <a:p>
            <a:pPr indent="0" lvl="0" marL="0" rtl="0" algn="l">
              <a:spcBef>
                <a:spcPts val="0"/>
              </a:spcBef>
              <a:spcAft>
                <a:spcPts val="0"/>
              </a:spcAft>
              <a:buNone/>
            </a:pPr>
            <a:r>
              <a:rPr lang="en-GB"/>
              <a:t>Now comes to the second part, evaluation of vision zero. We are going to start with time series analysis. </a:t>
            </a:r>
            <a:endParaRPr/>
          </a:p>
          <a:p>
            <a:pPr indent="0" lvl="0" marL="0" rtl="0" algn="l">
              <a:spcBef>
                <a:spcPts val="0"/>
              </a:spcBef>
              <a:spcAft>
                <a:spcPts val="0"/>
              </a:spcAft>
              <a:buNone/>
            </a:pPr>
            <a:r>
              <a:rPr lang="en-GB"/>
              <a:t>We can see that the observation graph on the top has 3 components, trend, seasonal and residual. </a:t>
            </a:r>
            <a:endParaRPr/>
          </a:p>
          <a:p>
            <a:pPr indent="0" lvl="0" marL="0" rtl="0" algn="l">
              <a:spcBef>
                <a:spcPts val="0"/>
              </a:spcBef>
              <a:spcAft>
                <a:spcPts val="0"/>
              </a:spcAft>
              <a:buNone/>
            </a:pPr>
            <a:r>
              <a:rPr lang="en-GB"/>
              <a:t>For our analysis, we will only focus on trend and seasonal graphs.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b796abdfb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b796abdfb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Looking at the trend graph, we can observe that there was a huge increase of cyclists getting injured from 2015 to 2016, which may seem like the roads have become more dangerous. However, it is not true. It is because the total cyclists population has increased significantly during that period of time because of 2 reasons. </a:t>
            </a:r>
            <a:endParaRPr/>
          </a:p>
          <a:p>
            <a:pPr indent="-317500" lvl="0" marL="457200" rtl="0" algn="l">
              <a:spcBef>
                <a:spcPts val="0"/>
              </a:spcBef>
              <a:spcAft>
                <a:spcPts val="0"/>
              </a:spcAft>
              <a:buSzPts val="1400"/>
              <a:buAutoNum type="arabicPeriod"/>
            </a:pPr>
            <a:r>
              <a:rPr lang="en-GB"/>
              <a:t>The first reason is that NYPD started to use an electronic reporting system, which allows NYPD to record more data than before.</a:t>
            </a:r>
            <a:endParaRPr/>
          </a:p>
          <a:p>
            <a:pPr indent="-317500" lvl="0" marL="457200" rtl="0" algn="l">
              <a:spcBef>
                <a:spcPts val="0"/>
              </a:spcBef>
              <a:spcAft>
                <a:spcPts val="0"/>
              </a:spcAft>
              <a:buSzPts val="1400"/>
              <a:buAutoNum type="arabicPeriod"/>
            </a:pPr>
            <a:r>
              <a:rPr lang="en-GB"/>
              <a:t>The introduction of bike share that encouraged more people cycling.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b7277d87e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b7277d87e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Because of the sharp increase from 2015 to 2016, we will exclude this period for a fairer comparison, focusing on analysis between 2013 versus 2014 and 2017 versus 2018.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looking at the seasonal graph, we can see there is a seasonal trend that for</a:t>
            </a:r>
            <a:r>
              <a:rPr lang="en-GB"/>
              <a:t> months above the dashed line, which is from March to </a:t>
            </a:r>
            <a:r>
              <a:rPr lang="en-GB"/>
              <a:t>September</a:t>
            </a:r>
            <a:r>
              <a:rPr lang="en-GB"/>
              <a:t>, the number of injuries is peak. That is </a:t>
            </a:r>
            <a:r>
              <a:rPr lang="en-GB"/>
              <a:t>probability</a:t>
            </a:r>
            <a:r>
              <a:rPr lang="en-GB"/>
              <a:t> </a:t>
            </a:r>
            <a:r>
              <a:rPr lang="en-GB"/>
              <a:t>because</a:t>
            </a:r>
            <a:r>
              <a:rPr lang="en-GB"/>
              <a:t> the weather is warmer and nicer in those months that naturally more people would go on </a:t>
            </a:r>
            <a:r>
              <a:rPr lang="en-GB"/>
              <a:t>street</a:t>
            </a:r>
            <a:r>
              <a:rPr lang="en-GB"/>
              <a:t> cycling.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b7277d87e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b7277d87e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what can we do to solve the issue that a lot of cyclists get injured and killed in those months every year? We came up with 2 recommendations. </a:t>
            </a:r>
            <a:endParaRPr/>
          </a:p>
          <a:p>
            <a:pPr indent="-317500" lvl="0" marL="457200" rtl="0" algn="l">
              <a:spcBef>
                <a:spcPts val="0"/>
              </a:spcBef>
              <a:spcAft>
                <a:spcPts val="0"/>
              </a:spcAft>
              <a:buSzPts val="1400"/>
              <a:buAutoNum type="arabicPeriod"/>
            </a:pPr>
            <a:r>
              <a:rPr lang="en-GB"/>
              <a:t>To install facilities before March, so that the city can be prepared before the warmer season comes. </a:t>
            </a:r>
            <a:endParaRPr/>
          </a:p>
          <a:p>
            <a:pPr indent="-317500" lvl="0" marL="457200" rtl="0" algn="l">
              <a:spcBef>
                <a:spcPts val="0"/>
              </a:spcBef>
              <a:spcAft>
                <a:spcPts val="0"/>
              </a:spcAft>
              <a:buSzPts val="1400"/>
              <a:buAutoNum type="arabicPeriod"/>
            </a:pPr>
            <a:r>
              <a:rPr lang="en-GB"/>
              <a:t>To increase the educational programs during peak period, since education is critical to ensuring everyone who uses our roads knows how to safely navigate the streets. We can also expand the depth and breadth of these programs with a focus on rules of the road and vehicle-cyclist interaction.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6b796abdfb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6b796abdfb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addition to the time series analysis, we also did spatial analysis to see</a:t>
            </a:r>
            <a:r>
              <a:rPr b="1" lang="en-GB"/>
              <a:t> Change of the number of cyclist killed or injured by zipcode</a:t>
            </a:r>
            <a:endParaRPr b="1"/>
          </a:p>
          <a:p>
            <a:pPr indent="0" lvl="0" marL="0" rtl="0" algn="l">
              <a:spcBef>
                <a:spcPts val="0"/>
              </a:spcBef>
              <a:spcAft>
                <a:spcPts val="0"/>
              </a:spcAft>
              <a:buNone/>
            </a:pPr>
            <a:r>
              <a:rPr lang="en-GB"/>
              <a:t>We found that 1) most of the places are becoming safer especially Midtown Manhattan 2) However, the number of cyclist injured or killed increased in Bronx and Staten Island </a:t>
            </a:r>
            <a:endParaRPr/>
          </a:p>
          <a:p>
            <a:pPr indent="0" lvl="0" marL="0" rtl="0" algn="l">
              <a:spcBef>
                <a:spcPts val="0"/>
              </a:spcBef>
              <a:spcAft>
                <a:spcPts val="0"/>
              </a:spcAft>
              <a:buNone/>
            </a:pPr>
            <a:r>
              <a:rPr lang="en-GB"/>
              <a:t>And we are going to take a closer look into those areas</a:t>
            </a:r>
            <a:endParaRPr/>
          </a:p>
          <a:p>
            <a:pPr indent="0" lvl="0" marL="0" rtl="0" algn="l">
              <a:spcBef>
                <a:spcPts val="0"/>
              </a:spcBef>
              <a:spcAft>
                <a:spcPts val="0"/>
              </a:spcAft>
              <a:buNone/>
            </a:pPr>
            <a:r>
              <a:rPr lang="en-GB"/>
              <a:t>Average change in number of killed and injured cyclist of each zipcode </a:t>
            </a:r>
            <a:endParaRPr/>
          </a:p>
          <a:p>
            <a:pPr indent="0" lvl="0" marL="0" rtl="0" algn="l">
              <a:spcBef>
                <a:spcPts val="0"/>
              </a:spcBef>
              <a:spcAft>
                <a:spcPts val="0"/>
              </a:spcAft>
              <a:buNone/>
            </a:pPr>
            <a:r>
              <a:rPr lang="en-GB"/>
              <a:t>Top 5 red places: </a:t>
            </a:r>
            <a:endParaRPr/>
          </a:p>
          <a:p>
            <a:pPr indent="0" lvl="0" marL="0" rtl="0" algn="l">
              <a:spcBef>
                <a:spcPts val="0"/>
              </a:spcBef>
              <a:spcAft>
                <a:spcPts val="0"/>
              </a:spcAft>
              <a:buNone/>
            </a:pPr>
            <a:r>
              <a:rPr lang="en-GB"/>
              <a:t>10454 Bronx</a:t>
            </a:r>
            <a:endParaRPr/>
          </a:p>
          <a:p>
            <a:pPr indent="0" lvl="0" marL="0" rtl="0" algn="l">
              <a:spcBef>
                <a:spcPts val="0"/>
              </a:spcBef>
              <a:spcAft>
                <a:spcPts val="0"/>
              </a:spcAft>
              <a:buNone/>
            </a:pPr>
            <a:r>
              <a:rPr lang="en-GB"/>
              <a:t>10452 Bronx</a:t>
            </a:r>
            <a:endParaRPr/>
          </a:p>
          <a:p>
            <a:pPr indent="0" lvl="0" marL="0" rtl="0" algn="l">
              <a:spcBef>
                <a:spcPts val="0"/>
              </a:spcBef>
              <a:spcAft>
                <a:spcPts val="0"/>
              </a:spcAft>
              <a:buNone/>
            </a:pPr>
            <a:r>
              <a:rPr lang="en-GB"/>
              <a:t>10472 Bronx</a:t>
            </a:r>
            <a:endParaRPr/>
          </a:p>
          <a:p>
            <a:pPr indent="0" lvl="0" marL="0" rtl="0" algn="l">
              <a:spcBef>
                <a:spcPts val="0"/>
              </a:spcBef>
              <a:spcAft>
                <a:spcPts val="0"/>
              </a:spcAft>
              <a:buNone/>
            </a:pPr>
            <a:r>
              <a:rPr lang="en-GB"/>
              <a:t>10314 Staten Island </a:t>
            </a:r>
            <a:endParaRPr/>
          </a:p>
          <a:p>
            <a:pPr indent="0" lvl="0" marL="0" rtl="0" algn="l">
              <a:spcBef>
                <a:spcPts val="0"/>
              </a:spcBef>
              <a:spcAft>
                <a:spcPts val="0"/>
              </a:spcAft>
              <a:buNone/>
            </a:pPr>
            <a:r>
              <a:rPr lang="en-GB"/>
              <a:t>10453 Bronx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Top 5 Blue places </a:t>
            </a:r>
            <a:endParaRPr/>
          </a:p>
          <a:p>
            <a:pPr indent="0" lvl="0" marL="0" rtl="0" algn="l">
              <a:spcBef>
                <a:spcPts val="0"/>
              </a:spcBef>
              <a:spcAft>
                <a:spcPts val="0"/>
              </a:spcAft>
              <a:buNone/>
            </a:pPr>
            <a:r>
              <a:rPr lang="en-GB"/>
              <a:t>10022 Midtown East</a:t>
            </a:r>
            <a:endParaRPr/>
          </a:p>
          <a:p>
            <a:pPr indent="0" lvl="0" marL="0" rtl="0" algn="l">
              <a:spcBef>
                <a:spcPts val="0"/>
              </a:spcBef>
              <a:spcAft>
                <a:spcPts val="0"/>
              </a:spcAft>
              <a:buNone/>
            </a:pPr>
            <a:r>
              <a:rPr lang="en-GB"/>
              <a:t>10016 Midtown East</a:t>
            </a:r>
            <a:endParaRPr/>
          </a:p>
          <a:p>
            <a:pPr indent="0" lvl="0" marL="0" rtl="0" algn="l">
              <a:spcBef>
                <a:spcPts val="0"/>
              </a:spcBef>
              <a:spcAft>
                <a:spcPts val="0"/>
              </a:spcAft>
              <a:buNone/>
            </a:pPr>
            <a:r>
              <a:rPr lang="en-GB"/>
              <a:t>10019  Theater district </a:t>
            </a:r>
            <a:endParaRPr/>
          </a:p>
          <a:p>
            <a:pPr indent="0" lvl="0" marL="0" rtl="0" algn="l">
              <a:spcBef>
                <a:spcPts val="0"/>
              </a:spcBef>
              <a:spcAft>
                <a:spcPts val="0"/>
              </a:spcAft>
              <a:buNone/>
            </a:pPr>
            <a:r>
              <a:rPr lang="en-GB"/>
              <a:t>10036  Hell’s kitchen </a:t>
            </a:r>
            <a:endParaRPr/>
          </a:p>
          <a:p>
            <a:pPr indent="0" lvl="0" marL="0" rtl="0" algn="l">
              <a:spcBef>
                <a:spcPts val="0"/>
              </a:spcBef>
              <a:spcAft>
                <a:spcPts val="0"/>
              </a:spcAft>
              <a:buNone/>
            </a:pPr>
            <a:r>
              <a:rPr lang="en-GB"/>
              <a:t>10001  High Line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58e142ca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58e142ca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GB"/>
              <a:t>Midtown Manhattan outnumbered Bronx in many other </a:t>
            </a:r>
            <a:r>
              <a:rPr lang="en-GB"/>
              <a:t>initiatives</a:t>
            </a:r>
            <a:r>
              <a:rPr lang="en-GB"/>
              <a:t> </a:t>
            </a:r>
            <a:endParaRPr/>
          </a:p>
          <a:p>
            <a:pPr indent="-317500" lvl="0" marL="457200" rtl="0" algn="l">
              <a:spcBef>
                <a:spcPts val="0"/>
              </a:spcBef>
              <a:spcAft>
                <a:spcPts val="0"/>
              </a:spcAft>
              <a:buSzPts val="1400"/>
              <a:buAutoNum type="arabicParenR"/>
            </a:pPr>
            <a:r>
              <a:rPr lang="en-GB"/>
              <a:t>Bronx: more speedhump, but it is becoming more dangerous </a:t>
            </a:r>
            <a:endParaRPr/>
          </a:p>
          <a:p>
            <a:pPr indent="-317500" lvl="0" marL="457200" rtl="0" algn="l">
              <a:spcBef>
                <a:spcPts val="0"/>
              </a:spcBef>
              <a:spcAft>
                <a:spcPts val="0"/>
              </a:spcAft>
              <a:buSzPts val="1400"/>
              <a:buAutoNum type="arabicParenR"/>
            </a:pPr>
            <a:r>
              <a:rPr lang="en-GB"/>
              <a:t>Hypothesis: does work very well in terms of reducing fatality and injury rate of cyclists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Speed humps: continous raised areas that span the entire road  </a:t>
            </a:r>
            <a:r>
              <a:rPr lang="en-GB" u="sng">
                <a:solidFill>
                  <a:schemeClr val="hlink"/>
                </a:solidFill>
                <a:hlinkClick r:id="rId2"/>
              </a:rPr>
              <a:t>https://www1.nyc.gov/html/dot/html/pedestrians/traffic-calming.shtml</a:t>
            </a:r>
            <a:endParaRPr/>
          </a:p>
          <a:p>
            <a:pPr indent="0" lvl="0" marL="0" rtl="0" algn="l">
              <a:spcBef>
                <a:spcPts val="0"/>
              </a:spcBef>
              <a:spcAft>
                <a:spcPts val="0"/>
              </a:spcAft>
              <a:buNone/>
            </a:pPr>
            <a:r>
              <a:rPr lang="en-GB"/>
              <a:t>Enhanced crossings: gives pedestrian a place to cross the road when there is no traffic signal set at the crossroad. Usually set at low traffic area like school and park where the traffic volume does not meet the standard to set traffic signal. </a:t>
            </a:r>
            <a:endParaRPr/>
          </a:p>
          <a:p>
            <a:pPr indent="0" lvl="0" marL="0" rtl="0" algn="l">
              <a:spcBef>
                <a:spcPts val="0"/>
              </a:spcBef>
              <a:spcAft>
                <a:spcPts val="0"/>
              </a:spcAft>
              <a:buNone/>
            </a:pPr>
            <a:r>
              <a:rPr lang="en-GB"/>
              <a:t>Conclusion: Speed Hump and enhanced crossings have no use. And logistics regression will further confirm our hypotheis </a:t>
            </a:r>
            <a:endParaRPr/>
          </a:p>
          <a:p>
            <a:pPr indent="0" lvl="0" marL="0" rtl="0" algn="l">
              <a:spcBef>
                <a:spcPts val="0"/>
              </a:spcBef>
              <a:spcAft>
                <a:spcPts val="0"/>
              </a:spcAft>
              <a:buNone/>
            </a:pPr>
            <a:r>
              <a:rPr lang="en-GB"/>
              <a:t>Average change in number of killed and injured cyclist of each zipcode </a:t>
            </a:r>
            <a:endParaRPr/>
          </a:p>
          <a:p>
            <a:pPr indent="0" lvl="0" marL="0" rtl="0" algn="l">
              <a:spcBef>
                <a:spcPts val="0"/>
              </a:spcBef>
              <a:spcAft>
                <a:spcPts val="0"/>
              </a:spcAft>
              <a:buNone/>
            </a:pPr>
            <a:r>
              <a:rPr lang="en-GB"/>
              <a:t>Top 5 red places: </a:t>
            </a:r>
            <a:endParaRPr/>
          </a:p>
          <a:p>
            <a:pPr indent="0" lvl="0" marL="0" rtl="0" algn="l">
              <a:spcBef>
                <a:spcPts val="0"/>
              </a:spcBef>
              <a:spcAft>
                <a:spcPts val="0"/>
              </a:spcAft>
              <a:buNone/>
            </a:pPr>
            <a:r>
              <a:rPr lang="en-GB"/>
              <a:t>10454 Bronx</a:t>
            </a:r>
            <a:endParaRPr/>
          </a:p>
          <a:p>
            <a:pPr indent="0" lvl="0" marL="0" rtl="0" algn="l">
              <a:spcBef>
                <a:spcPts val="0"/>
              </a:spcBef>
              <a:spcAft>
                <a:spcPts val="0"/>
              </a:spcAft>
              <a:buNone/>
            </a:pPr>
            <a:r>
              <a:rPr lang="en-GB"/>
              <a:t>10452 Bronx</a:t>
            </a:r>
            <a:endParaRPr/>
          </a:p>
          <a:p>
            <a:pPr indent="0" lvl="0" marL="0" rtl="0" algn="l">
              <a:spcBef>
                <a:spcPts val="0"/>
              </a:spcBef>
              <a:spcAft>
                <a:spcPts val="0"/>
              </a:spcAft>
              <a:buNone/>
            </a:pPr>
            <a:r>
              <a:rPr lang="en-GB"/>
              <a:t>10472 Bronx</a:t>
            </a:r>
            <a:endParaRPr/>
          </a:p>
          <a:p>
            <a:pPr indent="0" lvl="0" marL="0" rtl="0" algn="l">
              <a:spcBef>
                <a:spcPts val="0"/>
              </a:spcBef>
              <a:spcAft>
                <a:spcPts val="0"/>
              </a:spcAft>
              <a:buNone/>
            </a:pPr>
            <a:r>
              <a:rPr lang="en-GB"/>
              <a:t>10314 Staten Island </a:t>
            </a:r>
            <a:endParaRPr/>
          </a:p>
          <a:p>
            <a:pPr indent="0" lvl="0" marL="0" rtl="0" algn="l">
              <a:spcBef>
                <a:spcPts val="0"/>
              </a:spcBef>
              <a:spcAft>
                <a:spcPts val="0"/>
              </a:spcAft>
              <a:buNone/>
            </a:pPr>
            <a:r>
              <a:rPr lang="en-GB"/>
              <a:t>10453 Bronx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Top 5 Blue places </a:t>
            </a:r>
            <a:endParaRPr/>
          </a:p>
          <a:p>
            <a:pPr indent="0" lvl="0" marL="0" rtl="0" algn="l">
              <a:spcBef>
                <a:spcPts val="0"/>
              </a:spcBef>
              <a:spcAft>
                <a:spcPts val="0"/>
              </a:spcAft>
              <a:buNone/>
            </a:pPr>
            <a:r>
              <a:rPr lang="en-GB"/>
              <a:t>10022 Midtown East</a:t>
            </a:r>
            <a:endParaRPr/>
          </a:p>
          <a:p>
            <a:pPr indent="0" lvl="0" marL="0" rtl="0" algn="l">
              <a:spcBef>
                <a:spcPts val="0"/>
              </a:spcBef>
              <a:spcAft>
                <a:spcPts val="0"/>
              </a:spcAft>
              <a:buNone/>
            </a:pPr>
            <a:r>
              <a:rPr lang="en-GB"/>
              <a:t>10016 Midtown East</a:t>
            </a:r>
            <a:endParaRPr/>
          </a:p>
          <a:p>
            <a:pPr indent="0" lvl="0" marL="0" rtl="0" algn="l">
              <a:spcBef>
                <a:spcPts val="0"/>
              </a:spcBef>
              <a:spcAft>
                <a:spcPts val="0"/>
              </a:spcAft>
              <a:buNone/>
            </a:pPr>
            <a:r>
              <a:rPr lang="en-GB"/>
              <a:t>10019  Theater district </a:t>
            </a:r>
            <a:endParaRPr/>
          </a:p>
          <a:p>
            <a:pPr indent="0" lvl="0" marL="0" rtl="0" algn="l">
              <a:spcBef>
                <a:spcPts val="0"/>
              </a:spcBef>
              <a:spcAft>
                <a:spcPts val="0"/>
              </a:spcAft>
              <a:buNone/>
            </a:pPr>
            <a:r>
              <a:rPr lang="en-GB"/>
              <a:t>10036  Hell’s kitchen </a:t>
            </a:r>
            <a:endParaRPr/>
          </a:p>
          <a:p>
            <a:pPr indent="0" lvl="0" marL="0" rtl="0" algn="l">
              <a:spcBef>
                <a:spcPts val="0"/>
              </a:spcBef>
              <a:spcAft>
                <a:spcPts val="0"/>
              </a:spcAft>
              <a:buNone/>
            </a:pPr>
            <a:r>
              <a:rPr lang="en-GB"/>
              <a:t>10001  High Line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55c4517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55c4517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Probability of a Cyclist got killed or injured when a collision happened</a:t>
            </a:r>
            <a:endParaRPr/>
          </a:p>
          <a:p>
            <a:pPr indent="0" lvl="0" marL="0" rtl="0" algn="l">
              <a:spcBef>
                <a:spcPts val="0"/>
              </a:spcBef>
              <a:spcAft>
                <a:spcPts val="0"/>
              </a:spcAft>
              <a:buNone/>
            </a:pPr>
            <a:r>
              <a:rPr lang="en-GB"/>
              <a:t>Run a logistics regression </a:t>
            </a:r>
            <a:endParaRPr/>
          </a:p>
          <a:p>
            <a:pPr indent="0" lvl="0" marL="0" rtl="0" algn="l">
              <a:spcBef>
                <a:spcPts val="0"/>
              </a:spcBef>
              <a:spcAft>
                <a:spcPts val="0"/>
              </a:spcAft>
              <a:buNone/>
            </a:pPr>
            <a:r>
              <a:rPr lang="en-GB"/>
              <a:t>Among the three initiatives we are interested in, </a:t>
            </a:r>
            <a:endParaRPr/>
          </a:p>
          <a:p>
            <a:pPr indent="0" lvl="0" marL="0" rtl="0" algn="l">
              <a:spcBef>
                <a:spcPts val="0"/>
              </a:spcBef>
              <a:spcAft>
                <a:spcPts val="0"/>
              </a:spcAft>
              <a:buNone/>
            </a:pPr>
            <a:r>
              <a:rPr lang="en-GB"/>
              <a:t>We still have bile </a:t>
            </a:r>
            <a:r>
              <a:rPr lang="en-GB"/>
              <a:t>priority</a:t>
            </a:r>
            <a:r>
              <a:rPr lang="en-GB"/>
              <a:t> district to be examined, since this is the initiative specifically designed for bike riders, we will spend more time evaluating it.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logistic regression,</a:t>
            </a:r>
            <a:endParaRPr/>
          </a:p>
          <a:p>
            <a:pPr indent="0" lvl="0" marL="0" rtl="0" algn="l">
              <a:spcBef>
                <a:spcPts val="0"/>
              </a:spcBef>
              <a:spcAft>
                <a:spcPts val="0"/>
              </a:spcAft>
              <a:buNone/>
            </a:pPr>
            <a:r>
              <a:rPr lang="en-GB"/>
              <a:t>(1) observations: among all collision events, only collision events near or within 7 initiatives regions are considered (i.e. arterial, bike, cross, slow, left, signal, speed_hump)</a:t>
            </a:r>
            <a:endParaRPr/>
          </a:p>
          <a:p>
            <a:pPr indent="0" lvl="0" marL="0" rtl="0" algn="l">
              <a:spcBef>
                <a:spcPts val="0"/>
              </a:spcBef>
              <a:spcAft>
                <a:spcPts val="0"/>
              </a:spcAft>
              <a:buNone/>
            </a:pPr>
            <a:r>
              <a:rPr lang="en-GB"/>
              <a:t>(2) features: time (i.e. year, month, day_of_week, and hour) and whether an event is before/after initiatives (-&gt; False/True)</a:t>
            </a:r>
            <a:endParaRPr/>
          </a:p>
          <a:p>
            <a:pPr indent="0" lvl="0" marL="0" rtl="0" algn="l">
              <a:spcBef>
                <a:spcPts val="0"/>
              </a:spcBef>
              <a:spcAft>
                <a:spcPts val="0"/>
              </a:spcAft>
              <a:buNone/>
            </a:pPr>
            <a:r>
              <a:rPr lang="en-GB"/>
              <a:t>(3) output: whether the number of cyclists injured or killed is zero or nonzero (-&gt; False/True)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Result:</a:t>
            </a:r>
            <a:endParaRPr/>
          </a:p>
          <a:p>
            <a:pPr indent="0" lvl="0" marL="0" rtl="0" algn="l">
              <a:spcBef>
                <a:spcPts val="0"/>
              </a:spcBef>
              <a:spcAft>
                <a:spcPts val="0"/>
              </a:spcAft>
              <a:buNone/>
            </a:pPr>
            <a:r>
              <a:rPr lang="en-GB"/>
              <a:t>(1) the probability output of the logistic regression can be interpreted as a conditional probability - given a collision event, how likely the event involves cyclist injured or killed (i.e. non-zero number of cyclists injured or killed). </a:t>
            </a:r>
            <a:endParaRPr/>
          </a:p>
          <a:p>
            <a:pPr indent="0" lvl="0" marL="0" rtl="0" algn="l">
              <a:spcBef>
                <a:spcPts val="0"/>
              </a:spcBef>
              <a:spcAft>
                <a:spcPts val="0"/>
              </a:spcAft>
              <a:buNone/>
            </a:pPr>
            <a:r>
              <a:rPr lang="en-GB"/>
              <a:t>(2) statistically significant (negative): Arterial_Slow_Zones</a:t>
            </a:r>
            <a:endParaRPr/>
          </a:p>
          <a:p>
            <a:pPr indent="0" lvl="0" marL="0" rtl="0" algn="l">
              <a:spcBef>
                <a:spcPts val="0"/>
              </a:spcBef>
              <a:spcAft>
                <a:spcPts val="0"/>
              </a:spcAft>
              <a:buNone/>
            </a:pPr>
            <a:r>
              <a:rPr lang="en-GB"/>
              <a:t>(3) statistically significant (positive): Neighborhood_Slow_Zones, Signal_Timing</a:t>
            </a:r>
            <a:endParaRPr/>
          </a:p>
          <a:p>
            <a:pPr indent="0" lvl="0" marL="0" rtl="0" algn="l">
              <a:spcBef>
                <a:spcPts val="0"/>
              </a:spcBef>
              <a:spcAft>
                <a:spcPts val="0"/>
              </a:spcAft>
              <a:buNone/>
            </a:pPr>
            <a:r>
              <a:rPr lang="en-GB"/>
              <a:t>(4) statistically insignificant: Bike_Priority_Districts, Enhanced_Crossings, Left_Turn_Traffic_Calming, Speed_Humps</a:t>
            </a:r>
            <a:endParaRPr/>
          </a:p>
          <a:p>
            <a:pPr indent="0" lvl="0" marL="0" rtl="0" algn="l">
              <a:spcBef>
                <a:spcPts val="0"/>
              </a:spcBef>
              <a:spcAft>
                <a:spcPts val="0"/>
              </a:spcAft>
              <a:buNone/>
            </a:pPr>
            <a:r>
              <a:rPr lang="en-GB"/>
              <a:t>(5) conclusion: Suppose that a collision event occurs, the initiative that, when it is enforced, makes the event less involve cyclist injured or killed is the ‘Arterial_Slow_Zones’ initiative.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this one we need to convert the coef into the odd i take a look : this is the odd ratio of the factors: </a:t>
            </a:r>
            <a:endParaRPr/>
          </a:p>
          <a:p>
            <a:pPr indent="0" lvl="0" marL="0" rtl="0" algn="l">
              <a:spcBef>
                <a:spcPts val="0"/>
              </a:spcBef>
              <a:spcAft>
                <a:spcPts val="0"/>
              </a:spcAft>
              <a:buNone/>
            </a:pPr>
            <a:r>
              <a:rPr lang="en-GB" sz="1600">
                <a:highlight>
                  <a:srgbClr val="FFFFFF"/>
                </a:highlight>
                <a:latin typeface="Courier New"/>
                <a:ea typeface="Courier New"/>
                <a:cs typeface="Courier New"/>
                <a:sym typeface="Courier New"/>
              </a:rPr>
              <a:t>[1] 0.9977026 1.0401865 1.0044097 0.8136703 1.0369669 1.0611996</a:t>
            </a:r>
            <a:endParaRPr sz="1600">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rPr lang="en-GB" sz="1600">
                <a:highlight>
                  <a:srgbClr val="FFFFFF"/>
                </a:highlight>
                <a:latin typeface="Courier New"/>
                <a:ea typeface="Courier New"/>
                <a:cs typeface="Courier New"/>
                <a:sym typeface="Courier New"/>
              </a:rPr>
              <a:t> [7] 1.3866628 1.1728070 1.1697616 1.0356197</a:t>
            </a:r>
            <a:endParaRPr sz="16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GB"/>
              <a:t>ref) </a:t>
            </a:r>
            <a:r>
              <a:rPr lang="en-GB" u="sng">
                <a:solidFill>
                  <a:schemeClr val="hlink"/>
                </a:solidFill>
                <a:hlinkClick r:id="rId2"/>
              </a:rPr>
              <a:t>http://www.nyc.gov/html/visionzero/pages/initiatives/street-design.shtml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758c95d40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58c95d40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GB"/>
              <a:t>From 2017 to 2018, the number of cyclist killed or injured in the ten bike priority districts decreased by 4.6%  which slightly higher than the rest of places.</a:t>
            </a:r>
            <a:endParaRPr/>
          </a:p>
          <a:p>
            <a:pPr indent="-317500" lvl="0" marL="457200" rtl="0" algn="l">
              <a:spcBef>
                <a:spcPts val="0"/>
              </a:spcBef>
              <a:spcAft>
                <a:spcPts val="0"/>
              </a:spcAft>
              <a:buSzPts val="1400"/>
              <a:buAutoNum type="arabicParenR"/>
            </a:pPr>
            <a:r>
              <a:rPr lang="en-GB"/>
              <a:t>We can say that the bike priority district is making the places safer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Slide 3 is more relative to the evaluation of the action plan and we picked two initiatives - bike zone and speed hump. By comparing the change of the number of injuries/fatalities between all regions in NYC and the regions with initiatives implemented from 2013 to 2014 and from 2017 to 2018, we can see that the decrease in the regions with initiatives implemented is greater than that in all regions in NYC (except Speed hump in 2018?) so this indicates that the initiatives are effective.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6b7277d17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6b7277d17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GB">
                <a:highlight>
                  <a:srgbClr val="FFFF00"/>
                </a:highlight>
              </a:rPr>
              <a:t>Before we get into this part, I would like to give you some background i</a:t>
            </a:r>
            <a:r>
              <a:rPr lang="en-GB"/>
              <a:t>n how DOT picked the ten prioritized districts: KSI + low bike facilities coverage, these regions are given priority when there is plan to build more bike facilities </a:t>
            </a:r>
            <a:r>
              <a:rPr lang="en-GB"/>
              <a:t>and this initiative started in 2016.</a:t>
            </a:r>
            <a:endParaRPr/>
          </a:p>
          <a:p>
            <a:pPr indent="-317500" lvl="0" marL="457200" rtl="0" algn="l">
              <a:spcBef>
                <a:spcPts val="0"/>
              </a:spcBef>
              <a:spcAft>
                <a:spcPts val="0"/>
              </a:spcAft>
              <a:buSzPts val="1400"/>
              <a:buAutoNum type="arabicParenR"/>
            </a:pPr>
            <a:r>
              <a:rPr lang="en-GB"/>
              <a:t>When we checked the bike map of 2019 provided by department of transportation we found the many prioritized bike districts  now have launched plenty of bike facilities. For example in this map, you can see the region is covered with all kinds of bike </a:t>
            </a:r>
            <a:r>
              <a:rPr lang="en-GB"/>
              <a:t>facilities</a:t>
            </a:r>
            <a:endParaRPr/>
          </a:p>
          <a:p>
            <a:pPr indent="-317500" lvl="0" marL="457200" rtl="0" algn="l">
              <a:spcBef>
                <a:spcPts val="0"/>
              </a:spcBef>
              <a:spcAft>
                <a:spcPts val="0"/>
              </a:spcAft>
              <a:buSzPts val="1400"/>
              <a:buAutoNum type="arabicParenR"/>
            </a:pPr>
            <a:r>
              <a:rPr lang="en-GB"/>
              <a:t>These region have been take care of and this information needs to be updated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an overlook of what our presentation is composed of. </a:t>
            </a:r>
            <a:endParaRPr/>
          </a:p>
          <a:p>
            <a:pPr indent="0" lvl="0" marL="0" rtl="0" algn="l">
              <a:spcBef>
                <a:spcPts val="0"/>
              </a:spcBef>
              <a:spcAft>
                <a:spcPts val="0"/>
              </a:spcAft>
              <a:buNone/>
            </a:pPr>
            <a:r>
              <a:rPr lang="en-GB"/>
              <a:t>The first part is background, we are going to cover cycling trends in nyc, an overview of Vision Zero and Recap our </a:t>
            </a:r>
            <a:r>
              <a:rPr lang="en-GB"/>
              <a:t>Proposal to give you guys a rough idea of what to expect. </a:t>
            </a:r>
            <a:endParaRPr/>
          </a:p>
          <a:p>
            <a:pPr indent="0" lvl="0" marL="0" rtl="0" algn="l">
              <a:spcBef>
                <a:spcPts val="0"/>
              </a:spcBef>
              <a:spcAft>
                <a:spcPts val="0"/>
              </a:spcAft>
              <a:buNone/>
            </a:pPr>
            <a:r>
              <a:rPr lang="en-GB"/>
              <a:t>The second part, we are going to evaluate the effectiveness of vision zero based on time series data analysis, qualitative and </a:t>
            </a:r>
            <a:r>
              <a:rPr lang="en-GB"/>
              <a:t>quantitative</a:t>
            </a:r>
            <a:r>
              <a:rPr lang="en-GB"/>
              <a:t> evaluation. </a:t>
            </a:r>
            <a:endParaRPr/>
          </a:p>
          <a:p>
            <a:pPr indent="0" lvl="0" marL="0" rtl="0" algn="l">
              <a:spcBef>
                <a:spcPts val="0"/>
              </a:spcBef>
              <a:spcAft>
                <a:spcPts val="0"/>
              </a:spcAft>
              <a:buNone/>
            </a:pPr>
            <a:r>
              <a:rPr lang="en-GB"/>
              <a:t>Finally, comes to the conclusions, we are going to summarize the evaluation and give some recommendations for vision zero.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6b7277d8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6b7277d8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GB">
                <a:highlight>
                  <a:srgbClr val="FFFF00"/>
                </a:highlight>
              </a:rPr>
              <a:t>In addition to the places with low bike facilities coverage and high KSI, </a:t>
            </a:r>
            <a:r>
              <a:rPr lang="en-GB"/>
              <a:t>we also looked into places where there are a lot of bike facilities,</a:t>
            </a:r>
            <a:r>
              <a:rPr lang="en-GB">
                <a:highlight>
                  <a:srgbClr val="FFFF00"/>
                </a:highlight>
              </a:rPr>
              <a:t> however still dangerous. </a:t>
            </a:r>
            <a:r>
              <a:rPr lang="en-GB"/>
              <a:t>Plotted the total number of cyclists injured and killed in the map and create a cyclist safety map</a:t>
            </a:r>
            <a:r>
              <a:rPr b="1" lang="en-GB">
                <a:highlight>
                  <a:srgbClr val="FFFF00"/>
                </a:highlight>
              </a:rPr>
              <a:t>. We can tell that the lower east side of Manhattan and Williamsburg area is pretty dangerous. It raised a question</a:t>
            </a:r>
            <a:r>
              <a:rPr lang="en-GB"/>
              <a:t> that even if there are many facilities designed to protect the bike riders, why the KSI is still so high. Of course the cause can be complicated, but it reminds us that further research is needed in those regions, because in the future, when we build more bike facilities, we want all the bike facilities that we build to reduce the KSI, insteading of working the other way around </a:t>
            </a:r>
            <a:endParaRPr/>
          </a:p>
          <a:p>
            <a:pPr indent="0" lvl="0" marL="45720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581d0a574_8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581d0a574_8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There is a seasonality trend in cyclist injuries and fatalities, which is that more incidents happen from </a:t>
            </a:r>
            <a:r>
              <a:rPr lang="en-GB" u="sng">
                <a:solidFill>
                  <a:schemeClr val="accent1"/>
                </a:solidFill>
              </a:rPr>
              <a:t>March to September.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 Speed Hump Policy is effective in decreasing cyclists’ fatality and injury rate.</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 Arterial Slow Zones initiative is effective in decreasing cyclists’ fatality and injury rate.</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Based on our Cycling Risk Score, the current 10 priority bicycle districts do not best represent the areas that need ridership safety attention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7581d0a574_8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7581d0a574_8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There is a seasonality trend in cyclist injuries and fatalities, which is that more incidents happen from </a:t>
            </a:r>
            <a:r>
              <a:rPr lang="en-GB" u="sng">
                <a:solidFill>
                  <a:schemeClr val="accent1"/>
                </a:solidFill>
              </a:rPr>
              <a:t>March to September.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 Speed Hump Policy is effective in decreasing cyclists’ fatality and injury rate.</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 Arterial Slow Zones initiative is effective in decreasing cyclists’ fatality and injury rate.</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Based on our Cycling Risk Score, the current 10 priority bicycle districts do not best represent the areas that need ridership safety attention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7581d0a574_8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7581d0a574_8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There is a seasonality trend in cyclist injuries and fatalities, which is that more incidents happen from </a:t>
            </a:r>
            <a:r>
              <a:rPr lang="en-GB" u="sng">
                <a:solidFill>
                  <a:schemeClr val="accent1"/>
                </a:solidFill>
              </a:rPr>
              <a:t>March to September.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 Speed Hump Policy is effective in decreasing cyclists’ fatality and injury rate.</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 Arterial Slow Zones initiative is effective in decreasing cyclists’ fatality and injury rate.</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Based on our Cycling Risk Score, the current 10 priority bicycle districts do not best represent the areas that need ridership safety attention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7581d0a574_8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7581d0a574_8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There is a seasonality trend in cyclist injuries and fatalities, which is that more incidents happen from </a:t>
            </a:r>
            <a:r>
              <a:rPr lang="en-GB" u="sng">
                <a:solidFill>
                  <a:schemeClr val="accent1"/>
                </a:solidFill>
              </a:rPr>
              <a:t>March to September.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 Speed Hump Policy is effective in decreasing cyclists’ fatality and injury rate.</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 Arterial Slow Zones initiative is effective in decreasing cyclists’ fatality and injury rate.</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the current priority bicycle district are not the best representatives of the areas that need ridership safety attention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7581d0a574_8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7581d0a574_8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Install facilities before March to ensure the running of facilities during </a:t>
            </a:r>
            <a:r>
              <a:rPr lang="en-GB">
                <a:solidFill>
                  <a:srgbClr val="0000FF"/>
                </a:solidFill>
              </a:rPr>
              <a:t>March to September</a:t>
            </a:r>
            <a:r>
              <a:rPr lang="en-GB">
                <a:solidFill>
                  <a:schemeClr val="accent1"/>
                </a:solidFill>
              </a:rPr>
              <a:t> and increase the number of educational programs during that time period.</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Add more speed humps on </a:t>
            </a:r>
            <a:endParaRPr>
              <a:solidFill>
                <a:srgbClr val="0000FF"/>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rgbClr val="0000FF"/>
                </a:solidFill>
              </a:rPr>
              <a:t>11206 Brooklyn (a district next to Williamsburg)</a:t>
            </a:r>
            <a:endParaRPr>
              <a:solidFill>
                <a:srgbClr val="0000FF"/>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rgbClr val="0000FF"/>
                </a:solidFill>
              </a:rPr>
              <a:t>11211 Williamsburg, Brooklyn </a:t>
            </a:r>
            <a:endParaRPr>
              <a:solidFill>
                <a:srgbClr val="0000FF"/>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rgbClr val="0000FF"/>
                </a:solidFill>
              </a:rPr>
              <a:t>10002 Lower East Side</a:t>
            </a:r>
            <a:endParaRPr>
              <a:solidFill>
                <a:srgbClr val="0000FF"/>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rgbClr val="0000FF"/>
                </a:solidFill>
              </a:rPr>
              <a:t>11368 Queens (Queens Zoo) </a:t>
            </a:r>
            <a:endParaRPr>
              <a:solidFill>
                <a:srgbClr val="0000FF"/>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rgbClr val="0000FF"/>
                </a:solidFill>
              </a:rPr>
              <a:t>10003 Union Square</a:t>
            </a:r>
            <a:endParaRPr>
              <a:solidFill>
                <a:srgbClr val="0000FF"/>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rgbClr val="0000FF"/>
                </a:solidFill>
              </a:rPr>
              <a:t>,</a:t>
            </a:r>
            <a:r>
              <a:rPr lang="en-GB">
                <a:solidFill>
                  <a:schemeClr val="accent1"/>
                </a:solidFill>
              </a:rPr>
              <a:t> regions where Cycling Risk Score is high.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Invest more budget on the The Arterial Slow Zones initiative.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Add </a:t>
            </a:r>
            <a:r>
              <a:rPr lang="en-GB">
                <a:solidFill>
                  <a:srgbClr val="0000FF"/>
                </a:solidFill>
              </a:rPr>
              <a:t>A,B,C,D,E</a:t>
            </a:r>
            <a:r>
              <a:rPr lang="en-GB">
                <a:solidFill>
                  <a:schemeClr val="accent1"/>
                </a:solidFill>
              </a:rPr>
              <a:t> additional regions to the current 10 priority bicycle districts based on our Cycling Risk Score. </a:t>
            </a:r>
            <a:endParaRPr>
              <a:solidFill>
                <a:schemeClr val="accent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7581d0a574_8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7581d0a574_8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Install facilities before March to ensure the running of facilities during </a:t>
            </a:r>
            <a:r>
              <a:rPr lang="en-GB">
                <a:solidFill>
                  <a:srgbClr val="0000FF"/>
                </a:solidFill>
              </a:rPr>
              <a:t>March to September</a:t>
            </a:r>
            <a:r>
              <a:rPr lang="en-GB">
                <a:solidFill>
                  <a:schemeClr val="accent1"/>
                </a:solidFill>
              </a:rPr>
              <a:t> and increase the number of educational programs during that time period.</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Add more speed humps on </a:t>
            </a:r>
            <a:r>
              <a:rPr lang="en-GB">
                <a:solidFill>
                  <a:srgbClr val="0000FF"/>
                </a:solidFill>
              </a:rPr>
              <a:t>A,B,C,D,E,</a:t>
            </a:r>
            <a:r>
              <a:rPr lang="en-GB">
                <a:solidFill>
                  <a:schemeClr val="accent1"/>
                </a:solidFill>
              </a:rPr>
              <a:t> regions where Cycling Risk Score is high.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Invest more budget on the The Arterial Slow Zones initiative.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Add </a:t>
            </a:r>
            <a:r>
              <a:rPr lang="en-GB">
                <a:solidFill>
                  <a:srgbClr val="0000FF"/>
                </a:solidFill>
              </a:rPr>
              <a:t>A,B,C,D,E</a:t>
            </a:r>
            <a:r>
              <a:rPr lang="en-GB">
                <a:solidFill>
                  <a:schemeClr val="accent1"/>
                </a:solidFill>
              </a:rPr>
              <a:t> additional regions to the current 10 priority bicycle districts based on our Cycling Risk Score. </a:t>
            </a:r>
            <a:endParaRPr>
              <a:solidFill>
                <a:schemeClr val="accent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7581d0a574_8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7581d0a574_8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Install facilities before March to ensure the running of facilities during </a:t>
            </a:r>
            <a:r>
              <a:rPr lang="en-GB">
                <a:solidFill>
                  <a:srgbClr val="0000FF"/>
                </a:solidFill>
              </a:rPr>
              <a:t>March to September</a:t>
            </a:r>
            <a:r>
              <a:rPr lang="en-GB">
                <a:solidFill>
                  <a:schemeClr val="accent1"/>
                </a:solidFill>
              </a:rPr>
              <a:t> and increase the number of educational programs during that time period.</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Add more speed humps on </a:t>
            </a:r>
            <a:r>
              <a:rPr lang="en-GB">
                <a:solidFill>
                  <a:srgbClr val="0000FF"/>
                </a:solidFill>
              </a:rPr>
              <a:t>A,B,C,D,E,</a:t>
            </a:r>
            <a:r>
              <a:rPr lang="en-GB">
                <a:solidFill>
                  <a:schemeClr val="accent1"/>
                </a:solidFill>
              </a:rPr>
              <a:t> regions where Cycling Risk Score is high.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Invest more budget on the The Arterial Slow Zones initiative. </a:t>
            </a:r>
            <a:endParaRPr>
              <a:solidFill>
                <a:schemeClr val="accent1"/>
              </a:solidFill>
            </a:endParaRPr>
          </a:p>
          <a:p>
            <a:pPr indent="-298450" lvl="0" marL="457200" rtl="0" algn="l">
              <a:lnSpc>
                <a:spcPct val="115000"/>
              </a:lnSpc>
              <a:spcBef>
                <a:spcPts val="0"/>
              </a:spcBef>
              <a:spcAft>
                <a:spcPts val="0"/>
              </a:spcAft>
              <a:buClr>
                <a:schemeClr val="accent1"/>
              </a:buClr>
              <a:buSzPts val="1100"/>
              <a:buAutoNum type="arabicPeriod"/>
            </a:pPr>
            <a:r>
              <a:rPr lang="en-GB">
                <a:solidFill>
                  <a:schemeClr val="accent1"/>
                </a:solidFill>
              </a:rPr>
              <a:t>Exclude areas that have been taken care of, and add more that needs attention </a:t>
            </a:r>
            <a:endParaRPr>
              <a:solidFill>
                <a:schemeClr val="accent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7581d0a574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7581d0a574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755d25ce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755d25ce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b8e47fa9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b8e47fa9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GB" sz="1000"/>
              <a:t>Now, we are going to analyze the cycling trends in new york city. From the sector diagram “percent of adult new yorkers who ride a bike”  that nearly one quarter of adult New Yorkers ride a bike, which are </a:t>
            </a:r>
            <a:r>
              <a:rPr lang="en-GB" sz="1000"/>
              <a:t>nearly 1.6 million people, </a:t>
            </a:r>
            <a:r>
              <a:rPr lang="en-GB" sz="1000"/>
              <a:t>. Among those people, more than half of the population (blue area) ride a bike at least several times a month. We can see there is a large population in nyc ride a bike. </a:t>
            </a:r>
            <a:endParaRPr sz="1000"/>
          </a:p>
          <a:p>
            <a:pPr indent="0" lvl="0" marL="0" rtl="0" algn="l">
              <a:lnSpc>
                <a:spcPct val="100000"/>
              </a:lnSpc>
              <a:spcBef>
                <a:spcPts val="1400"/>
              </a:spcBef>
              <a:spcAft>
                <a:spcPts val="0"/>
              </a:spcAft>
              <a:buNone/>
            </a:pPr>
            <a:r>
              <a:rPr lang="en-GB" sz="1000"/>
              <a:t>We can conclude that the cycling demand is hugh in NYC that there are about 490,000 cycling trips made in NYC on a typical day. </a:t>
            </a:r>
            <a:endParaRPr sz="1000"/>
          </a:p>
          <a:p>
            <a:pPr indent="0" lvl="0" marL="0" rtl="0" algn="l">
              <a:lnSpc>
                <a:spcPct val="100000"/>
              </a:lnSpc>
              <a:spcBef>
                <a:spcPts val="1400"/>
              </a:spcBef>
              <a:spcAft>
                <a:spcPts val="0"/>
              </a:spcAft>
              <a:buNone/>
            </a:pPr>
            <a:r>
              <a:t/>
            </a:r>
            <a:endParaRPr sz="1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65ae7157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65ae7157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6b8e47fa9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6b8e47fa9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65ae71577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65ae71577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65ae7157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65ae71577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65ae71577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65ae71577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65ae71577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65ae71577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65ae71577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65ae71577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756be7d9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756be7d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756be7d97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756be7d97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756be7d97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756be7d97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b8e47fa9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b8e47fa9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GB" sz="1000"/>
              <a:t>Last slide we talked that the demand of cycling is huge. Now we will focus on</a:t>
            </a:r>
            <a:r>
              <a:rPr lang="en-GB" sz="1000"/>
              <a:t> the GROWTH of this demand. </a:t>
            </a:r>
            <a:endParaRPr sz="1000"/>
          </a:p>
          <a:p>
            <a:pPr indent="0" lvl="0" marL="0" rtl="0" algn="l">
              <a:spcBef>
                <a:spcPts val="1400"/>
              </a:spcBef>
              <a:spcAft>
                <a:spcPts val="0"/>
              </a:spcAft>
              <a:buNone/>
            </a:pPr>
            <a:r>
              <a:rPr lang="en-GB" sz="1000"/>
              <a:t>From the graph on the right we can see  that New Yorkers commute to work by bicycle has increased 55%, which is 2 times faster than other cities. So, we can conclude that cycling to work in NYC has grown 2 times faster as other major cities. </a:t>
            </a:r>
            <a:endParaRPr sz="1000"/>
          </a:p>
          <a:p>
            <a:pPr indent="0" lvl="0" marL="0" rtl="0" algn="l">
              <a:spcBef>
                <a:spcPts val="1400"/>
              </a:spcBef>
              <a:spcAft>
                <a:spcPts val="0"/>
              </a:spcAft>
              <a:buNone/>
            </a:pPr>
            <a:r>
              <a:rPr lang="en-GB" sz="1000"/>
              <a:t>It is because the high demand of cycling trends in nyc, vision zero plan was created </a:t>
            </a:r>
            <a:r>
              <a:rPr lang="en-GB" sz="1050">
                <a:solidFill>
                  <a:srgbClr val="222222"/>
                </a:solidFill>
                <a:highlight>
                  <a:schemeClr val="lt1"/>
                </a:highlight>
              </a:rPr>
              <a:t>by </a:t>
            </a:r>
            <a:r>
              <a:rPr lang="en-GB" sz="1050">
                <a:solidFill>
                  <a:srgbClr val="0B0080"/>
                </a:solidFill>
                <a:uFill>
                  <a:noFill/>
                </a:uFill>
                <a:hlinkClick r:id="rId2"/>
              </a:rPr>
              <a:t>New York City</a:t>
            </a:r>
            <a:r>
              <a:rPr lang="en-GB" sz="1050">
                <a:solidFill>
                  <a:srgbClr val="222222"/>
                </a:solidFill>
                <a:highlight>
                  <a:schemeClr val="lt1"/>
                </a:highlight>
              </a:rPr>
              <a:t> Mayor </a:t>
            </a:r>
            <a:r>
              <a:rPr lang="en-GB" sz="1050">
                <a:solidFill>
                  <a:srgbClr val="0B0080"/>
                </a:solidFill>
                <a:uFill>
                  <a:noFill/>
                </a:uFill>
                <a:hlinkClick r:id="rId3"/>
              </a:rPr>
              <a:t>Bill de Blasio</a:t>
            </a:r>
            <a:r>
              <a:rPr lang="en-GB" sz="1050">
                <a:solidFill>
                  <a:srgbClr val="222222"/>
                </a:solidFill>
                <a:highlight>
                  <a:schemeClr val="lt1"/>
                </a:highlight>
              </a:rPr>
              <a:t> in 2014.</a:t>
            </a:r>
            <a:endParaRPr sz="1000"/>
          </a:p>
          <a:p>
            <a:pPr indent="0" lvl="0" marL="0" rtl="0" algn="l">
              <a:spcBef>
                <a:spcPts val="1400"/>
              </a:spcBef>
              <a:spcAft>
                <a:spcPts val="0"/>
              </a:spcAft>
              <a:buNone/>
            </a:pPr>
            <a:r>
              <a:t/>
            </a:r>
            <a:endParaRPr sz="1000"/>
          </a:p>
          <a:p>
            <a:pPr indent="0" lvl="0" marL="0" rtl="0" algn="l">
              <a:lnSpc>
                <a:spcPct val="100000"/>
              </a:lnSpc>
              <a:spcBef>
                <a:spcPts val="1400"/>
              </a:spcBef>
              <a:spcAft>
                <a:spcPts val="0"/>
              </a:spcAft>
              <a:buNone/>
            </a:pPr>
            <a:r>
              <a:t/>
            </a:r>
            <a:endParaRPr sz="1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6b7277d87e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6b7277d87e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222222"/>
                </a:solidFill>
                <a:highlight>
                  <a:srgbClr val="FFFFFF"/>
                </a:highlight>
              </a:rPr>
              <a:t>Its purpose is to eliminate fatalities and serious injuries on New York City streets by 2024</a:t>
            </a:r>
            <a:r>
              <a:rPr baseline="30000" lang="en-GB" sz="1400">
                <a:solidFill>
                  <a:srgbClr val="0B0080"/>
                </a:solidFill>
                <a:uFill>
                  <a:noFill/>
                </a:uFill>
                <a:hlinkClick r:id="rId2"/>
              </a:rPr>
              <a:t>[1]</a:t>
            </a:r>
            <a:r>
              <a:rPr lang="en-GB" sz="1050">
                <a:solidFill>
                  <a:srgbClr val="222222"/>
                </a:solidFill>
                <a:highlight>
                  <a:srgbClr val="FFFFFF"/>
                </a:highlight>
              </a:rPr>
              <a:t>. </a:t>
            </a:r>
            <a:r>
              <a:rPr lang="en-GB" sz="1050">
                <a:solidFill>
                  <a:srgbClr val="0B0080"/>
                </a:solidFill>
                <a:uFill>
                  <a:noFill/>
                </a:uFill>
                <a:hlinkClick r:id="rId3"/>
              </a:rPr>
              <a:t>Vision Zero</a:t>
            </a:r>
            <a:r>
              <a:rPr lang="en-GB" sz="1050">
                <a:solidFill>
                  <a:srgbClr val="222222"/>
                </a:solidFill>
                <a:highlight>
                  <a:srgbClr val="FFFFFF"/>
                </a:highlight>
              </a:rPr>
              <a:t> in New York City </a:t>
            </a:r>
            <a:r>
              <a:rPr lang="en-GB" sz="1050">
                <a:solidFill>
                  <a:srgbClr val="222222"/>
                </a:solidFill>
                <a:highlight>
                  <a:srgbClr val="FFFFFF"/>
                </a:highlight>
              </a:rPr>
              <a:t>is</a:t>
            </a:r>
            <a:r>
              <a:rPr lang="en-GB" sz="1050">
                <a:solidFill>
                  <a:srgbClr val="222222"/>
                </a:solidFill>
                <a:highlight>
                  <a:srgbClr val="FFFFFF"/>
                </a:highlight>
              </a:rPr>
              <a:t> based on a similar program of the same name that was implemented in </a:t>
            </a:r>
            <a:r>
              <a:rPr lang="en-GB" sz="1050">
                <a:solidFill>
                  <a:srgbClr val="0B0080"/>
                </a:solidFill>
                <a:uFill>
                  <a:noFill/>
                </a:uFill>
                <a:hlinkClick r:id="rId4"/>
              </a:rPr>
              <a:t>Sweden</a:t>
            </a:r>
            <a:r>
              <a:rPr lang="en-GB"/>
              <a:t>.</a:t>
            </a:r>
            <a:endParaRPr/>
          </a:p>
          <a:p>
            <a:pPr indent="0" lvl="0" marL="0" rtl="0" algn="l">
              <a:spcBef>
                <a:spcPts val="0"/>
              </a:spcBef>
              <a:spcAft>
                <a:spcPts val="0"/>
              </a:spcAft>
              <a:buNone/>
            </a:pPr>
            <a:r>
              <a:rPr lang="en-GB"/>
              <a:t>from implementation of the plan through 2018， the deaths in New York City have been decreasing, however, traffic injuries and crashes have been increasing. Therefore, it is important for us to examine the effectiveness of Vision Zero.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581d0a574_8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581d0a574_8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Among 63 </a:t>
            </a:r>
            <a:r>
              <a:rPr lang="en-GB"/>
              <a:t>initiatives</a:t>
            </a:r>
            <a:r>
              <a:rPr lang="en-GB"/>
              <a:t>, our team picked these 3 highlighted initiatives to take a closer look </a:t>
            </a:r>
            <a:r>
              <a:rPr lang="en-GB"/>
              <a:t>because they are bike related, measurable and offer us more data to work with.</a:t>
            </a:r>
            <a:endParaRPr/>
          </a:p>
          <a:p>
            <a:pPr indent="0" lvl="0" marL="0" rtl="0" algn="l">
              <a:spcBef>
                <a:spcPts val="0"/>
              </a:spcBef>
              <a:spcAft>
                <a:spcPts val="0"/>
              </a:spcAft>
              <a:buNone/>
            </a:pPr>
            <a:r>
              <a:rPr lang="en-GB"/>
              <a:t>The first initiative is about Speed Humps, which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581d0a574_8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581d0a574_8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b51082e75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b51082e75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581d0a574_8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581d0a574_8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the introduction of 3 initiatives, here is the recap of our proposal. We keep the first 2 research questions as they are, which are “do the current…” and “what is…”. For the 3rd research question, our original questions is do fatality and injury rate differ on 3 classes of bike lanes. However, due to the limitation of data, we revised it into “what is the probability…”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 name="Google Shape;11;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1" name="Shape 51"/>
        <p:cNvGrpSpPr/>
        <p:nvPr/>
      </p:nvGrpSpPr>
      <p:grpSpPr>
        <a:xfrm>
          <a:off x="0" y="0"/>
          <a:ext cx="0" cy="0"/>
          <a:chOff x="0" y="0"/>
          <a:chExt cx="0" cy="0"/>
        </a:xfrm>
      </p:grpSpPr>
      <p:grpSp>
        <p:nvGrpSpPr>
          <p:cNvPr id="52" name="Google Shape;52;p11"/>
          <p:cNvGrpSpPr/>
          <p:nvPr/>
        </p:nvGrpSpPr>
        <p:grpSpPr>
          <a:xfrm>
            <a:off x="830392" y="4169130"/>
            <a:ext cx="745763" cy="45826"/>
            <a:chOff x="4580561" y="2589004"/>
            <a:chExt cx="1064464" cy="25200"/>
          </a:xfrm>
        </p:grpSpPr>
        <p:sp>
          <p:nvSpPr>
            <p:cNvPr id="53" name="Google Shape;53;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56" name="Google Shape;56;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1" name="Google Shape;61;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2" name="Google Shape;62;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4" name="Shape 64"/>
        <p:cNvGrpSpPr/>
        <p:nvPr/>
      </p:nvGrpSpPr>
      <p:grpSpPr>
        <a:xfrm>
          <a:off x="0" y="0"/>
          <a:ext cx="0" cy="0"/>
          <a:chOff x="0" y="0"/>
          <a:chExt cx="0" cy="0"/>
        </a:xfrm>
      </p:grpSpPr>
      <p:sp>
        <p:nvSpPr>
          <p:cNvPr id="65" name="Google Shape;65;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66" name="Google Shape;66;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7" name="Shape 67"/>
        <p:cNvGrpSpPr/>
        <p:nvPr/>
      </p:nvGrpSpPr>
      <p:grpSpPr>
        <a:xfrm>
          <a:off x="0" y="0"/>
          <a:ext cx="0" cy="0"/>
          <a:chOff x="0" y="0"/>
          <a:chExt cx="0" cy="0"/>
        </a:xfrm>
      </p:grpSpPr>
      <p:grpSp>
        <p:nvGrpSpPr>
          <p:cNvPr id="68" name="Google Shape;68;p14"/>
          <p:cNvGrpSpPr/>
          <p:nvPr/>
        </p:nvGrpSpPr>
        <p:grpSpPr>
          <a:xfrm>
            <a:off x="830392" y="4169130"/>
            <a:ext cx="745763" cy="45826"/>
            <a:chOff x="4580561" y="2589004"/>
            <a:chExt cx="1064464" cy="25200"/>
          </a:xfrm>
        </p:grpSpPr>
        <p:sp>
          <p:nvSpPr>
            <p:cNvPr id="69" name="Google Shape;6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2" name="Google Shape;72;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3" name="Google Shape;7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74" name="Google Shape;74;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5" name="Shape 75"/>
        <p:cNvGrpSpPr/>
        <p:nvPr/>
      </p:nvGrpSpPr>
      <p:grpSpPr>
        <a:xfrm>
          <a:off x="0" y="0"/>
          <a:ext cx="0" cy="0"/>
          <a:chOff x="0" y="0"/>
          <a:chExt cx="0" cy="0"/>
        </a:xfrm>
      </p:grpSpPr>
      <p:sp>
        <p:nvSpPr>
          <p:cNvPr id="76" name="Google Shape;76;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79" name="Google Shape;79;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80" name="Shape 80"/>
        <p:cNvGrpSpPr/>
        <p:nvPr/>
      </p:nvGrpSpPr>
      <p:grpSpPr>
        <a:xfrm>
          <a:off x="0" y="0"/>
          <a:ext cx="0" cy="0"/>
          <a:chOff x="0" y="0"/>
          <a:chExt cx="0" cy="0"/>
        </a:xfrm>
      </p:grpSpPr>
      <p:grpSp>
        <p:nvGrpSpPr>
          <p:cNvPr id="81" name="Google Shape;81;p17"/>
          <p:cNvGrpSpPr/>
          <p:nvPr/>
        </p:nvGrpSpPr>
        <p:grpSpPr>
          <a:xfrm>
            <a:off x="830392" y="1191256"/>
            <a:ext cx="745763" cy="45826"/>
            <a:chOff x="4580561" y="2589004"/>
            <a:chExt cx="1064464" cy="25200"/>
          </a:xfrm>
        </p:grpSpPr>
        <p:sp>
          <p:nvSpPr>
            <p:cNvPr id="82" name="Google Shape;8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5" name="Google Shape;8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Google Shape;15;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4"/>
          <p:cNvGrpSpPr/>
          <p:nvPr/>
        </p:nvGrpSpPr>
        <p:grpSpPr>
          <a:xfrm>
            <a:off x="830392" y="1191256"/>
            <a:ext cx="745763" cy="45826"/>
            <a:chOff x="4580561" y="2589004"/>
            <a:chExt cx="1064464" cy="25200"/>
          </a:xfrm>
        </p:grpSpPr>
        <p:sp>
          <p:nvSpPr>
            <p:cNvPr id="19" name="Google Shape;19;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5" name="Google Shape;2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6" name="Google Shape;2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27" name="Shape 27"/>
        <p:cNvGrpSpPr/>
        <p:nvPr/>
      </p:nvGrpSpPr>
      <p:grpSpPr>
        <a:xfrm>
          <a:off x="0" y="0"/>
          <a:ext cx="0" cy="0"/>
          <a:chOff x="0" y="0"/>
          <a:chExt cx="0" cy="0"/>
        </a:xfrm>
      </p:grpSpPr>
      <p:sp>
        <p:nvSpPr>
          <p:cNvPr id="28" name="Google Shape;2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30" name="Shape 30"/>
        <p:cNvGrpSpPr/>
        <p:nvPr/>
      </p:nvGrpSpPr>
      <p:grpSpPr>
        <a:xfrm>
          <a:off x="0" y="0"/>
          <a:ext cx="0" cy="0"/>
          <a:chOff x="0" y="0"/>
          <a:chExt cx="0" cy="0"/>
        </a:xfrm>
      </p:grpSpPr>
      <p:pic>
        <p:nvPicPr>
          <p:cNvPr descr="shutterstock_31891705.jpg" id="31" name="Google Shape;31;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32" name="Google Shape;3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34" name="Google Shape;34;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6" name="Google Shape;36;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7" name="Google Shape;37;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38" name="Google Shape;38;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9" name="Shape 39"/>
        <p:cNvGrpSpPr/>
        <p:nvPr/>
      </p:nvGrpSpPr>
      <p:grpSpPr>
        <a:xfrm>
          <a:off x="0" y="0"/>
          <a:ext cx="0" cy="0"/>
          <a:chOff x="0" y="0"/>
          <a:chExt cx="0" cy="0"/>
        </a:xfrm>
      </p:grpSpPr>
      <p:sp>
        <p:nvSpPr>
          <p:cNvPr id="40" name="Google Shape;40;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1" name="Google Shape;41;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2" name="Google Shape;42;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3" name="Google Shape;43;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4" name="Shape 44"/>
        <p:cNvGrpSpPr/>
        <p:nvPr/>
      </p:nvGrpSpPr>
      <p:grpSpPr>
        <a:xfrm>
          <a:off x="0" y="0"/>
          <a:ext cx="0" cy="0"/>
          <a:chOff x="0" y="0"/>
          <a:chExt cx="0" cy="0"/>
        </a:xfrm>
      </p:grpSpPr>
      <p:sp>
        <p:nvSpPr>
          <p:cNvPr id="45" name="Google Shape;4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9" name="Google Shape;49;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 name="Google Shape;50;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None/>
              <a:defRPr b="1" sz="2800"/>
            </a:lvl1pPr>
            <a:lvl2pPr lvl="1">
              <a:spcBef>
                <a:spcPts val="0"/>
              </a:spcBef>
              <a:spcAft>
                <a:spcPts val="0"/>
              </a:spcAft>
              <a:buSzPts val="2800"/>
              <a:buNone/>
              <a:defRPr b="1" sz="2800"/>
            </a:lvl2pPr>
            <a:lvl3pPr lvl="2">
              <a:spcBef>
                <a:spcPts val="0"/>
              </a:spcBef>
              <a:spcAft>
                <a:spcPts val="0"/>
              </a:spcAft>
              <a:buSzPts val="2800"/>
              <a:buNone/>
              <a:defRPr b="1" sz="2800"/>
            </a:lvl3pPr>
            <a:lvl4pPr lvl="3">
              <a:spcBef>
                <a:spcPts val="0"/>
              </a:spcBef>
              <a:spcAft>
                <a:spcPts val="0"/>
              </a:spcAft>
              <a:buSzPts val="2800"/>
              <a:buNone/>
              <a:defRPr b="1" sz="2800"/>
            </a:lvl4pPr>
            <a:lvl5pPr lvl="4">
              <a:spcBef>
                <a:spcPts val="0"/>
              </a:spcBef>
              <a:spcAft>
                <a:spcPts val="0"/>
              </a:spcAft>
              <a:buSzPts val="2800"/>
              <a:buNone/>
              <a:defRPr b="1" sz="2800"/>
            </a:lvl5pPr>
            <a:lvl6pPr lvl="5">
              <a:spcBef>
                <a:spcPts val="0"/>
              </a:spcBef>
              <a:spcAft>
                <a:spcPts val="0"/>
              </a:spcAft>
              <a:buSzPts val="2800"/>
              <a:buNone/>
              <a:defRPr b="1" sz="2800"/>
            </a:lvl6pPr>
            <a:lvl7pPr lvl="6">
              <a:spcBef>
                <a:spcPts val="0"/>
              </a:spcBef>
              <a:spcAft>
                <a:spcPts val="0"/>
              </a:spcAft>
              <a:buSzPts val="2800"/>
              <a:buNone/>
              <a:defRPr b="1" sz="2800"/>
            </a:lvl7pPr>
            <a:lvl8pPr lvl="7">
              <a:spcBef>
                <a:spcPts val="0"/>
              </a:spcBef>
              <a:spcAft>
                <a:spcPts val="0"/>
              </a:spcAft>
              <a:buSzPts val="2800"/>
              <a:buNone/>
              <a:defRPr b="1" sz="2800"/>
            </a:lvl8pPr>
            <a:lvl9pPr lvl="8">
              <a:spcBef>
                <a:spcPts val="0"/>
              </a:spcBef>
              <a:spcAft>
                <a:spcPts val="0"/>
              </a:spcAft>
              <a:buSzPts val="2800"/>
              <a:buNone/>
              <a:defRPr b="1" sz="2800"/>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Char char="●"/>
              <a:defRPr sz="1300">
                <a:solidFill>
                  <a:schemeClr val="accent1"/>
                </a:solidFill>
              </a:defRPr>
            </a:lvl1pPr>
            <a:lvl2pPr indent="-298450" lvl="1" marL="914400">
              <a:lnSpc>
                <a:spcPct val="115000"/>
              </a:lnSpc>
              <a:spcBef>
                <a:spcPts val="1600"/>
              </a:spcBef>
              <a:spcAft>
                <a:spcPts val="0"/>
              </a:spcAft>
              <a:buClr>
                <a:schemeClr val="accent1"/>
              </a:buClr>
              <a:buSzPts val="1100"/>
              <a:buChar char="○"/>
              <a:defRPr sz="1100">
                <a:solidFill>
                  <a:schemeClr val="accent1"/>
                </a:solidFill>
              </a:defRPr>
            </a:lvl2pPr>
            <a:lvl3pPr indent="-298450" lvl="2" marL="1371600">
              <a:lnSpc>
                <a:spcPct val="115000"/>
              </a:lnSpc>
              <a:spcBef>
                <a:spcPts val="1600"/>
              </a:spcBef>
              <a:spcAft>
                <a:spcPts val="0"/>
              </a:spcAft>
              <a:buClr>
                <a:schemeClr val="accent1"/>
              </a:buClr>
              <a:buSzPts val="1100"/>
              <a:buChar char="■"/>
              <a:defRPr sz="1100">
                <a:solidFill>
                  <a:schemeClr val="accent1"/>
                </a:solidFill>
              </a:defRPr>
            </a:lvl3pPr>
            <a:lvl4pPr indent="-298450" lvl="3" marL="1828800">
              <a:lnSpc>
                <a:spcPct val="115000"/>
              </a:lnSpc>
              <a:spcBef>
                <a:spcPts val="1600"/>
              </a:spcBef>
              <a:spcAft>
                <a:spcPts val="0"/>
              </a:spcAft>
              <a:buClr>
                <a:schemeClr val="accent1"/>
              </a:buClr>
              <a:buSzPts val="1100"/>
              <a:buChar char="●"/>
              <a:defRPr sz="1100">
                <a:solidFill>
                  <a:schemeClr val="accent1"/>
                </a:solidFill>
              </a:defRPr>
            </a:lvl4pPr>
            <a:lvl5pPr indent="-298450" lvl="4" marL="2286000">
              <a:lnSpc>
                <a:spcPct val="115000"/>
              </a:lnSpc>
              <a:spcBef>
                <a:spcPts val="1600"/>
              </a:spcBef>
              <a:spcAft>
                <a:spcPts val="0"/>
              </a:spcAft>
              <a:buClr>
                <a:schemeClr val="accent1"/>
              </a:buClr>
              <a:buSzPts val="1100"/>
              <a:buChar char="○"/>
              <a:defRPr sz="1100">
                <a:solidFill>
                  <a:schemeClr val="accent1"/>
                </a:solidFill>
              </a:defRPr>
            </a:lvl5pPr>
            <a:lvl6pPr indent="-298450" lvl="5" marL="2743200">
              <a:lnSpc>
                <a:spcPct val="115000"/>
              </a:lnSpc>
              <a:spcBef>
                <a:spcPts val="1600"/>
              </a:spcBef>
              <a:spcAft>
                <a:spcPts val="0"/>
              </a:spcAft>
              <a:buClr>
                <a:schemeClr val="accent1"/>
              </a:buClr>
              <a:buSzPts val="1100"/>
              <a:buChar char="■"/>
              <a:defRPr sz="1100">
                <a:solidFill>
                  <a:schemeClr val="accent1"/>
                </a:solidFill>
              </a:defRPr>
            </a:lvl6pPr>
            <a:lvl7pPr indent="-298450" lvl="6" marL="3200400">
              <a:lnSpc>
                <a:spcPct val="115000"/>
              </a:lnSpc>
              <a:spcBef>
                <a:spcPts val="1600"/>
              </a:spcBef>
              <a:spcAft>
                <a:spcPts val="0"/>
              </a:spcAft>
              <a:buClr>
                <a:schemeClr val="accent1"/>
              </a:buClr>
              <a:buSzPts val="1100"/>
              <a:buChar char="●"/>
              <a:defRPr sz="1100">
                <a:solidFill>
                  <a:schemeClr val="accent1"/>
                </a:solidFill>
              </a:defRPr>
            </a:lvl7pPr>
            <a:lvl8pPr indent="-298450" lvl="7" marL="3657600">
              <a:lnSpc>
                <a:spcPct val="115000"/>
              </a:lnSpc>
              <a:spcBef>
                <a:spcPts val="1600"/>
              </a:spcBef>
              <a:spcAft>
                <a:spcPts val="0"/>
              </a:spcAft>
              <a:buClr>
                <a:schemeClr val="accent1"/>
              </a:buClr>
              <a:buSzPts val="1100"/>
              <a:buChar char="○"/>
              <a:defRPr sz="1100">
                <a:solidFill>
                  <a:schemeClr val="accent1"/>
                </a:solidFill>
              </a:defRPr>
            </a:lvl8pPr>
            <a:lvl9pPr indent="-298450" lvl="8" marL="4114800">
              <a:lnSpc>
                <a:spcPct val="115000"/>
              </a:lnSpc>
              <a:spcBef>
                <a:spcPts val="1600"/>
              </a:spcBef>
              <a:spcAft>
                <a:spcPts val="1600"/>
              </a:spcAft>
              <a:buClr>
                <a:schemeClr val="accent1"/>
              </a:buClr>
              <a:buSzPts val="1100"/>
              <a:buChar char="■"/>
              <a:defRPr sz="1100">
                <a:solidFill>
                  <a:schemeClr val="accent1"/>
                </a:solidFill>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defRPr>
            </a:lvl1pPr>
            <a:lvl2pPr lvl="1" algn="r">
              <a:buNone/>
              <a:defRPr sz="1000">
                <a:solidFill>
                  <a:schemeClr val="accent1"/>
                </a:solidFill>
              </a:defRPr>
            </a:lvl2pPr>
            <a:lvl3pPr lvl="2" algn="r">
              <a:buNone/>
              <a:defRPr sz="1000">
                <a:solidFill>
                  <a:schemeClr val="accent1"/>
                </a:solidFill>
              </a:defRPr>
            </a:lvl3pPr>
            <a:lvl4pPr lvl="3" algn="r">
              <a:buNone/>
              <a:defRPr sz="1000">
                <a:solidFill>
                  <a:schemeClr val="accent1"/>
                </a:solidFill>
              </a:defRPr>
            </a:lvl4pPr>
            <a:lvl5pPr lvl="4" algn="r">
              <a:buNone/>
              <a:defRPr sz="1000">
                <a:solidFill>
                  <a:schemeClr val="accent1"/>
                </a:solidFill>
              </a:defRPr>
            </a:lvl5pPr>
            <a:lvl6pPr lvl="5" algn="r">
              <a:buNone/>
              <a:defRPr sz="1000">
                <a:solidFill>
                  <a:schemeClr val="accent1"/>
                </a:solidFill>
              </a:defRPr>
            </a:lvl6pPr>
            <a:lvl7pPr lvl="6" algn="r">
              <a:buNone/>
              <a:defRPr sz="1000">
                <a:solidFill>
                  <a:schemeClr val="accent1"/>
                </a:solidFill>
              </a:defRPr>
            </a:lvl7pPr>
            <a:lvl8pPr lvl="7" algn="r">
              <a:buNone/>
              <a:defRPr sz="1000">
                <a:solidFill>
                  <a:schemeClr val="accent1"/>
                </a:solidFill>
              </a:defRPr>
            </a:lvl8pPr>
            <a:lvl9pPr lvl="8" algn="r">
              <a:buNone/>
              <a:defRPr sz="1000">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49.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41.png"/><Relationship Id="rId5" Type="http://schemas.openxmlformats.org/officeDocument/2006/relationships/image" Target="../media/image11.png"/><Relationship Id="rId6"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5.jpg"/><Relationship Id="rId6" Type="http://schemas.openxmlformats.org/officeDocument/2006/relationships/image" Target="../media/image19.jpg"/><Relationship Id="rId7"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5.jpg"/><Relationship Id="rId6" Type="http://schemas.openxmlformats.org/officeDocument/2006/relationships/image" Target="../media/image19.jpg"/><Relationship Id="rId7"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5.jpg"/><Relationship Id="rId6" Type="http://schemas.openxmlformats.org/officeDocument/2006/relationships/image" Target="../media/image19.jpg"/><Relationship Id="rId7"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5.jpg"/><Relationship Id="rId6" Type="http://schemas.openxmlformats.org/officeDocument/2006/relationships/image" Target="../media/image19.jpg"/><Relationship Id="rId7"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5.jpg"/><Relationship Id="rId6" Type="http://schemas.openxmlformats.org/officeDocument/2006/relationships/image" Target="../media/image19.jpg"/><Relationship Id="rId7"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5.jpg"/><Relationship Id="rId6" Type="http://schemas.openxmlformats.org/officeDocument/2006/relationships/image" Target="../media/image19.jpg"/><Relationship Id="rId7"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3.jpg"/><Relationship Id="rId5" Type="http://schemas.openxmlformats.org/officeDocument/2006/relationships/image" Target="../media/image12.jpg"/><Relationship Id="rId6" Type="http://schemas.openxmlformats.org/officeDocument/2006/relationships/image" Target="../media/image15.jpg"/><Relationship Id="rId7"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21.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4.png"/><Relationship Id="rId4" Type="http://schemas.openxmlformats.org/officeDocument/2006/relationships/image" Target="../media/image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1.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9.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89" name="Shape 89"/>
        <p:cNvGrpSpPr/>
        <p:nvPr/>
      </p:nvGrpSpPr>
      <p:grpSpPr>
        <a:xfrm>
          <a:off x="0" y="0"/>
          <a:ext cx="0" cy="0"/>
          <a:chOff x="0" y="0"/>
          <a:chExt cx="0" cy="0"/>
        </a:xfrm>
      </p:grpSpPr>
      <p:sp>
        <p:nvSpPr>
          <p:cNvPr id="90" name="Google Shape;90;p18"/>
          <p:cNvSpPr/>
          <p:nvPr/>
        </p:nvSpPr>
        <p:spPr>
          <a:xfrm rot="1444604">
            <a:off x="1809623" y="716564"/>
            <a:ext cx="1619277" cy="44659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rot="6921581">
            <a:off x="-149088" y="1504249"/>
            <a:ext cx="2965682" cy="48075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idx="4294967295" type="ctrTitle"/>
          </p:nvPr>
        </p:nvSpPr>
        <p:spPr>
          <a:xfrm>
            <a:off x="2657875" y="1567200"/>
            <a:ext cx="6473700" cy="166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solidFill>
                  <a:schemeClr val="dk1"/>
                </a:solidFill>
              </a:rPr>
              <a:t>inal Presentation</a:t>
            </a:r>
            <a:endParaRPr>
              <a:solidFill>
                <a:schemeClr val="dk1"/>
              </a:solidFill>
            </a:endParaRPr>
          </a:p>
        </p:txBody>
      </p:sp>
      <p:cxnSp>
        <p:nvCxnSpPr>
          <p:cNvPr id="93" name="Google Shape;93;p18"/>
          <p:cNvCxnSpPr>
            <a:stCxn id="90" idx="3"/>
            <a:endCxn id="90" idx="1"/>
          </p:cNvCxnSpPr>
          <p:nvPr/>
        </p:nvCxnSpPr>
        <p:spPr>
          <a:xfrm rot="10800000">
            <a:off x="1880062" y="609561"/>
            <a:ext cx="1478400" cy="660600"/>
          </a:xfrm>
          <a:prstGeom prst="straightConnector1">
            <a:avLst/>
          </a:prstGeom>
          <a:noFill/>
          <a:ln cap="flat" cmpd="sng" w="9525">
            <a:solidFill>
              <a:srgbClr val="FFFF00"/>
            </a:solidFill>
            <a:prstDash val="lgDash"/>
            <a:round/>
            <a:headEnd len="med" w="med" type="none"/>
            <a:tailEnd len="med" w="med" type="none"/>
          </a:ln>
        </p:spPr>
      </p:cxnSp>
      <p:sp>
        <p:nvSpPr>
          <p:cNvPr id="94" name="Google Shape;94;p18"/>
          <p:cNvSpPr/>
          <p:nvPr/>
        </p:nvSpPr>
        <p:spPr>
          <a:xfrm rot="1444604">
            <a:off x="1357848" y="1669514"/>
            <a:ext cx="1619277" cy="44659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8"/>
          <p:cNvCxnSpPr>
            <a:stCxn id="94" idx="3"/>
            <a:endCxn id="94" idx="1"/>
          </p:cNvCxnSpPr>
          <p:nvPr/>
        </p:nvCxnSpPr>
        <p:spPr>
          <a:xfrm rot="10800000">
            <a:off x="1428287" y="1562511"/>
            <a:ext cx="1478400" cy="660600"/>
          </a:xfrm>
          <a:prstGeom prst="straightConnector1">
            <a:avLst/>
          </a:prstGeom>
          <a:noFill/>
          <a:ln cap="flat" cmpd="sng" w="9525">
            <a:solidFill>
              <a:srgbClr val="FFFF00"/>
            </a:solidFill>
            <a:prstDash val="lgDash"/>
            <a:round/>
            <a:headEnd len="med" w="med" type="none"/>
            <a:tailEnd len="med" w="med" type="none"/>
          </a:ln>
        </p:spPr>
      </p:cxnSp>
      <p:cxnSp>
        <p:nvCxnSpPr>
          <p:cNvPr id="96" name="Google Shape;96;p18"/>
          <p:cNvCxnSpPr/>
          <p:nvPr/>
        </p:nvCxnSpPr>
        <p:spPr>
          <a:xfrm>
            <a:off x="1654251" y="659509"/>
            <a:ext cx="0" cy="853205"/>
          </a:xfrm>
          <a:prstGeom prst="straightConnector1">
            <a:avLst/>
          </a:prstGeom>
          <a:noFill/>
          <a:ln cap="flat" cmpd="sng" w="9525">
            <a:solidFill>
              <a:srgbClr val="FFFF00"/>
            </a:solidFill>
            <a:prstDash val="lgDash"/>
            <a:round/>
            <a:headEnd len="med" w="med" type="none"/>
            <a:tailEnd len="med" w="med" type="none"/>
          </a:ln>
        </p:spPr>
      </p:cxnSp>
      <p:cxnSp>
        <p:nvCxnSpPr>
          <p:cNvPr id="97" name="Google Shape;97;p18"/>
          <p:cNvCxnSpPr/>
          <p:nvPr/>
        </p:nvCxnSpPr>
        <p:spPr>
          <a:xfrm>
            <a:off x="1045489" y="1575923"/>
            <a:ext cx="0" cy="1588315"/>
          </a:xfrm>
          <a:prstGeom prst="straightConnector1">
            <a:avLst/>
          </a:prstGeom>
          <a:noFill/>
          <a:ln cap="flat" cmpd="sng" w="9525">
            <a:solidFill>
              <a:srgbClr val="FFFF00"/>
            </a:solidFill>
            <a:prstDash val="lgDash"/>
            <a:round/>
            <a:headEnd len="med" w="med" type="none"/>
            <a:tailEnd len="med" w="med" type="none"/>
          </a:ln>
        </p:spPr>
      </p:cxnSp>
      <p:pic>
        <p:nvPicPr>
          <p:cNvPr id="98" name="Google Shape;98;p18"/>
          <p:cNvPicPr preferRelativeResize="0"/>
          <p:nvPr/>
        </p:nvPicPr>
        <p:blipFill>
          <a:blip r:embed="rId3">
            <a:alphaModFix/>
          </a:blip>
          <a:stretch>
            <a:fillRect/>
          </a:stretch>
        </p:blipFill>
        <p:spPr>
          <a:xfrm flipH="1" rot="1444538">
            <a:off x="2102111" y="570607"/>
            <a:ext cx="191174" cy="124155"/>
          </a:xfrm>
          <a:prstGeom prst="rect">
            <a:avLst/>
          </a:prstGeom>
          <a:noFill/>
          <a:ln>
            <a:noFill/>
          </a:ln>
        </p:spPr>
      </p:pic>
      <p:sp>
        <p:nvSpPr>
          <p:cNvPr id="99" name="Google Shape;99;p18"/>
          <p:cNvSpPr txBox="1"/>
          <p:nvPr>
            <p:ph idx="4294967295" type="subTitle"/>
          </p:nvPr>
        </p:nvSpPr>
        <p:spPr>
          <a:xfrm>
            <a:off x="7225493" y="4602300"/>
            <a:ext cx="1918500" cy="54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000000"/>
                </a:solidFill>
              </a:rPr>
              <a:t>Non-Vehicle Group</a:t>
            </a:r>
            <a:endParaRPr sz="1200">
              <a:solidFill>
                <a:srgbClr val="000000"/>
              </a:solidFill>
            </a:endParaRPr>
          </a:p>
        </p:txBody>
      </p:sp>
      <p:cxnSp>
        <p:nvCxnSpPr>
          <p:cNvPr id="100" name="Google Shape;100;p18"/>
          <p:cNvCxnSpPr/>
          <p:nvPr/>
        </p:nvCxnSpPr>
        <p:spPr>
          <a:xfrm>
            <a:off x="7740950" y="2413700"/>
            <a:ext cx="0" cy="1050300"/>
          </a:xfrm>
          <a:prstGeom prst="straightConnector1">
            <a:avLst/>
          </a:prstGeom>
          <a:noFill/>
          <a:ln cap="flat" cmpd="sng" w="9525">
            <a:solidFill>
              <a:schemeClr val="dk2"/>
            </a:solidFill>
            <a:prstDash val="solid"/>
            <a:round/>
            <a:headEnd len="med" w="med" type="none"/>
            <a:tailEnd len="med" w="med" type="none"/>
          </a:ln>
        </p:spPr>
      </p:cxnSp>
      <p:cxnSp>
        <p:nvCxnSpPr>
          <p:cNvPr id="101" name="Google Shape;101;p18"/>
          <p:cNvCxnSpPr/>
          <p:nvPr/>
        </p:nvCxnSpPr>
        <p:spPr>
          <a:xfrm>
            <a:off x="3404750" y="3080875"/>
            <a:ext cx="4620000" cy="0"/>
          </a:xfrm>
          <a:prstGeom prst="straightConnector1">
            <a:avLst/>
          </a:prstGeom>
          <a:noFill/>
          <a:ln cap="flat" cmpd="sng" w="9525">
            <a:solidFill>
              <a:schemeClr val="dk2"/>
            </a:solidFill>
            <a:prstDash val="solid"/>
            <a:round/>
            <a:headEnd len="med" w="med" type="none"/>
            <a:tailEnd len="med" w="med" type="none"/>
          </a:ln>
        </p:spPr>
      </p:cxnSp>
      <p:sp>
        <p:nvSpPr>
          <p:cNvPr id="102" name="Google Shape;102;p18"/>
          <p:cNvSpPr txBox="1"/>
          <p:nvPr>
            <p:ph idx="4294967295" type="subTitle"/>
          </p:nvPr>
        </p:nvSpPr>
        <p:spPr>
          <a:xfrm>
            <a:off x="5050178" y="3106475"/>
            <a:ext cx="2697900" cy="541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en-GB" sz="1400">
                <a:solidFill>
                  <a:srgbClr val="000000"/>
                </a:solidFill>
              </a:rPr>
              <a:t>Evaluation of Vision Zero</a:t>
            </a:r>
            <a:endParaRPr b="1" sz="1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14" name="Shape 314"/>
        <p:cNvGrpSpPr/>
        <p:nvPr/>
      </p:nvGrpSpPr>
      <p:grpSpPr>
        <a:xfrm>
          <a:off x="0" y="0"/>
          <a:ext cx="0" cy="0"/>
          <a:chOff x="0" y="0"/>
          <a:chExt cx="0" cy="0"/>
        </a:xfrm>
      </p:grpSpPr>
      <p:sp>
        <p:nvSpPr>
          <p:cNvPr id="315" name="Google Shape;315;p27"/>
          <p:cNvSpPr/>
          <p:nvPr/>
        </p:nvSpPr>
        <p:spPr>
          <a:xfrm>
            <a:off x="-348400" y="1223525"/>
            <a:ext cx="9752700" cy="3085200"/>
          </a:xfrm>
          <a:prstGeom prst="rect">
            <a:avLst/>
          </a:prstGeom>
          <a:solidFill>
            <a:srgbClr val="C9DA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27"/>
          <p:cNvPicPr preferRelativeResize="0"/>
          <p:nvPr/>
        </p:nvPicPr>
        <p:blipFill rotWithShape="1">
          <a:blip r:embed="rId3">
            <a:alphaModFix/>
          </a:blip>
          <a:srcRect b="0" l="0" r="0" t="22881"/>
          <a:stretch/>
        </p:blipFill>
        <p:spPr>
          <a:xfrm>
            <a:off x="3694650" y="2029338"/>
            <a:ext cx="4327350" cy="2210462"/>
          </a:xfrm>
          <a:prstGeom prst="rect">
            <a:avLst/>
          </a:prstGeom>
          <a:noFill/>
          <a:ln>
            <a:noFill/>
          </a:ln>
          <a:effectLst>
            <a:outerShdw blurRad="285750" rotWithShape="0" algn="bl" dir="21540000" dist="19050">
              <a:srgbClr val="000000">
                <a:alpha val="50000"/>
              </a:srgbClr>
            </a:outerShdw>
          </a:effectLst>
        </p:spPr>
      </p:pic>
      <p:sp>
        <p:nvSpPr>
          <p:cNvPr id="317" name="Google Shape;317;p27"/>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Time Series Analysis</a:t>
            </a:r>
            <a:endParaRPr/>
          </a:p>
        </p:txBody>
      </p:sp>
      <p:sp>
        <p:nvSpPr>
          <p:cNvPr id="319" name="Google Shape;319;p27"/>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pic>
        <p:nvPicPr>
          <p:cNvPr id="320" name="Google Shape;320;p27"/>
          <p:cNvPicPr preferRelativeResize="0"/>
          <p:nvPr/>
        </p:nvPicPr>
        <p:blipFill rotWithShape="1">
          <a:blip r:embed="rId4">
            <a:alphaModFix/>
          </a:blip>
          <a:srcRect b="76823" l="0" r="0" t="0"/>
          <a:stretch/>
        </p:blipFill>
        <p:spPr>
          <a:xfrm>
            <a:off x="3466050" y="862850"/>
            <a:ext cx="4770132" cy="732300"/>
          </a:xfrm>
          <a:prstGeom prst="rect">
            <a:avLst/>
          </a:prstGeom>
          <a:noFill/>
          <a:ln>
            <a:noFill/>
          </a:ln>
          <a:effectLst>
            <a:outerShdw blurRad="285750" rotWithShape="0" algn="bl" dir="21540000" dist="19050">
              <a:srgbClr val="000000">
                <a:alpha val="50000"/>
              </a:srgbClr>
            </a:outerShdw>
          </a:effectLst>
        </p:spPr>
      </p:pic>
      <p:cxnSp>
        <p:nvCxnSpPr>
          <p:cNvPr id="321" name="Google Shape;321;p27"/>
          <p:cNvCxnSpPr>
            <a:stCxn id="320" idx="1"/>
            <a:endCxn id="316" idx="1"/>
          </p:cNvCxnSpPr>
          <p:nvPr/>
        </p:nvCxnSpPr>
        <p:spPr>
          <a:xfrm>
            <a:off x="3466050" y="1229000"/>
            <a:ext cx="228600" cy="1905600"/>
          </a:xfrm>
          <a:prstGeom prst="bentConnector3">
            <a:avLst>
              <a:gd fmla="val -104167" name="adj1"/>
            </a:avLst>
          </a:prstGeom>
          <a:noFill/>
          <a:ln cap="flat" cmpd="sng" w="19050">
            <a:solidFill>
              <a:schemeClr val="dk1"/>
            </a:solidFill>
            <a:prstDash val="solid"/>
            <a:round/>
            <a:headEnd len="med" w="med" type="none"/>
            <a:tailEnd len="med" w="med" type="triangle"/>
          </a:ln>
        </p:spPr>
      </p:cxnSp>
      <p:sp>
        <p:nvSpPr>
          <p:cNvPr id="322" name="Google Shape;322;p27"/>
          <p:cNvSpPr/>
          <p:nvPr/>
        </p:nvSpPr>
        <p:spPr>
          <a:xfrm>
            <a:off x="3715950" y="2005100"/>
            <a:ext cx="4327500" cy="664200"/>
          </a:xfrm>
          <a:prstGeom prst="rect">
            <a:avLst/>
          </a:prstGeom>
          <a:noFill/>
          <a:ln>
            <a:noFill/>
          </a:ln>
          <a:effectLst>
            <a:outerShdw blurRad="285750" rotWithShape="0" algn="bl" dir="215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27"/>
          <p:cNvCxnSpPr>
            <a:stCxn id="320" idx="1"/>
            <a:endCxn id="322" idx="1"/>
          </p:cNvCxnSpPr>
          <p:nvPr/>
        </p:nvCxnSpPr>
        <p:spPr>
          <a:xfrm>
            <a:off x="3466050" y="1229000"/>
            <a:ext cx="249900" cy="1108200"/>
          </a:xfrm>
          <a:prstGeom prst="bentConnector3">
            <a:avLst>
              <a:gd fmla="val -95288" name="adj1"/>
            </a:avLst>
          </a:prstGeom>
          <a:noFill/>
          <a:ln cap="flat" cmpd="sng" w="19050">
            <a:solidFill>
              <a:schemeClr val="dk1"/>
            </a:solidFill>
            <a:prstDash val="solid"/>
            <a:round/>
            <a:headEnd len="med" w="med" type="none"/>
            <a:tailEnd len="med" w="med" type="triangle"/>
          </a:ln>
        </p:spPr>
      </p:cxnSp>
      <p:sp>
        <p:nvSpPr>
          <p:cNvPr id="324" name="Google Shape;324;p27"/>
          <p:cNvSpPr/>
          <p:nvPr/>
        </p:nvSpPr>
        <p:spPr>
          <a:xfrm>
            <a:off x="3694575" y="3299000"/>
            <a:ext cx="4327500" cy="664200"/>
          </a:xfrm>
          <a:prstGeom prst="rect">
            <a:avLst/>
          </a:prstGeom>
          <a:noFill/>
          <a:ln>
            <a:noFill/>
          </a:ln>
          <a:effectLst>
            <a:outerShdw blurRad="285750" rotWithShape="0" algn="bl" dir="215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27"/>
          <p:cNvCxnSpPr>
            <a:stCxn id="320" idx="1"/>
            <a:endCxn id="324" idx="1"/>
          </p:cNvCxnSpPr>
          <p:nvPr/>
        </p:nvCxnSpPr>
        <p:spPr>
          <a:xfrm>
            <a:off x="3466050" y="1229000"/>
            <a:ext cx="228600" cy="2402100"/>
          </a:xfrm>
          <a:prstGeom prst="bentConnector3">
            <a:avLst>
              <a:gd fmla="val -104167" name="adj1"/>
            </a:avLst>
          </a:prstGeom>
          <a:noFill/>
          <a:ln cap="flat" cmpd="sng" w="19050">
            <a:solidFill>
              <a:schemeClr val="dk1"/>
            </a:solidFill>
            <a:prstDash val="solid"/>
            <a:round/>
            <a:headEnd len="med" w="med" type="oval"/>
            <a:tailEnd len="med" w="med" type="triangle"/>
          </a:ln>
        </p:spPr>
      </p:cxnSp>
      <p:sp>
        <p:nvSpPr>
          <p:cNvPr id="326" name="Google Shape;326;p27"/>
          <p:cNvSpPr txBox="1"/>
          <p:nvPr/>
        </p:nvSpPr>
        <p:spPr>
          <a:xfrm>
            <a:off x="424900" y="2284250"/>
            <a:ext cx="2877000" cy="7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Observation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Trend + Seasonal + Residual</a:t>
            </a:r>
            <a:endParaRPr b="1"/>
          </a:p>
        </p:txBody>
      </p:sp>
      <p:sp>
        <p:nvSpPr>
          <p:cNvPr id="327" name="Google Shape;327;p27"/>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331" name="Google Shape;331;p27"/>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332" name="Google Shape;332;p27"/>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333" name="Google Shape;333;p27"/>
          <p:cNvGrpSpPr/>
          <p:nvPr/>
        </p:nvGrpSpPr>
        <p:grpSpPr>
          <a:xfrm>
            <a:off x="3229138" y="4643050"/>
            <a:ext cx="756938" cy="281125"/>
            <a:chOff x="409738" y="4643050"/>
            <a:chExt cx="756938" cy="281125"/>
          </a:xfrm>
        </p:grpSpPr>
        <p:sp>
          <p:nvSpPr>
            <p:cNvPr id="334" name="Google Shape;334;p27"/>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27"/>
            <p:cNvPicPr preferRelativeResize="0"/>
            <p:nvPr/>
          </p:nvPicPr>
          <p:blipFill>
            <a:blip r:embed="rId5">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39" name="Shape 339"/>
        <p:cNvGrpSpPr/>
        <p:nvPr/>
      </p:nvGrpSpPr>
      <p:grpSpPr>
        <a:xfrm>
          <a:off x="0" y="0"/>
          <a:ext cx="0" cy="0"/>
          <a:chOff x="0" y="0"/>
          <a:chExt cx="0" cy="0"/>
        </a:xfrm>
      </p:grpSpPr>
      <p:sp>
        <p:nvSpPr>
          <p:cNvPr id="340" name="Google Shape;340;p28"/>
          <p:cNvSpPr/>
          <p:nvPr/>
        </p:nvSpPr>
        <p:spPr>
          <a:xfrm>
            <a:off x="-348400" y="1223525"/>
            <a:ext cx="9709200" cy="3085200"/>
          </a:xfrm>
          <a:prstGeom prst="rect">
            <a:avLst/>
          </a:prstGeom>
          <a:solidFill>
            <a:srgbClr val="C9DA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28"/>
          <p:cNvPicPr preferRelativeResize="0"/>
          <p:nvPr/>
        </p:nvPicPr>
        <p:blipFill rotWithShape="1">
          <a:blip r:embed="rId3">
            <a:alphaModFix/>
          </a:blip>
          <a:srcRect b="0" l="0" r="0" t="22881"/>
          <a:stretch/>
        </p:blipFill>
        <p:spPr>
          <a:xfrm>
            <a:off x="3694650" y="2029338"/>
            <a:ext cx="4327350" cy="2210462"/>
          </a:xfrm>
          <a:prstGeom prst="rect">
            <a:avLst/>
          </a:prstGeom>
          <a:noFill/>
          <a:ln>
            <a:noFill/>
          </a:ln>
          <a:effectLst>
            <a:outerShdw blurRad="285750" rotWithShape="0" algn="bl" dir="21540000" dist="19050">
              <a:srgbClr val="000000">
                <a:alpha val="50000"/>
              </a:srgbClr>
            </a:outerShdw>
          </a:effectLst>
        </p:spPr>
      </p:pic>
      <p:sp>
        <p:nvSpPr>
          <p:cNvPr id="342" name="Google Shape;342;p28"/>
          <p:cNvSpPr/>
          <p:nvPr/>
        </p:nvSpPr>
        <p:spPr>
          <a:xfrm>
            <a:off x="5315250" y="3872600"/>
            <a:ext cx="1038300" cy="20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28"/>
          <p:cNvCxnSpPr/>
          <p:nvPr/>
        </p:nvCxnSpPr>
        <p:spPr>
          <a:xfrm>
            <a:off x="5551363" y="1951335"/>
            <a:ext cx="3600" cy="810300"/>
          </a:xfrm>
          <a:prstGeom prst="straightConnector1">
            <a:avLst/>
          </a:prstGeom>
          <a:noFill/>
          <a:ln cap="flat" cmpd="sng" w="28575">
            <a:solidFill>
              <a:srgbClr val="FF0000"/>
            </a:solidFill>
            <a:prstDash val="dash"/>
            <a:round/>
            <a:headEnd len="med" w="med" type="none"/>
            <a:tailEnd len="med" w="med" type="none"/>
          </a:ln>
        </p:spPr>
      </p:cxnSp>
      <p:cxnSp>
        <p:nvCxnSpPr>
          <p:cNvPr id="344" name="Google Shape;344;p28"/>
          <p:cNvCxnSpPr/>
          <p:nvPr/>
        </p:nvCxnSpPr>
        <p:spPr>
          <a:xfrm>
            <a:off x="6063138" y="1951335"/>
            <a:ext cx="3600" cy="810300"/>
          </a:xfrm>
          <a:prstGeom prst="straightConnector1">
            <a:avLst/>
          </a:prstGeom>
          <a:noFill/>
          <a:ln cap="flat" cmpd="sng" w="28575">
            <a:solidFill>
              <a:srgbClr val="FF0000"/>
            </a:solidFill>
            <a:prstDash val="dash"/>
            <a:round/>
            <a:headEnd len="med" w="med" type="none"/>
            <a:tailEnd len="med" w="med" type="none"/>
          </a:ln>
        </p:spPr>
      </p:cxnSp>
      <p:sp>
        <p:nvSpPr>
          <p:cNvPr id="345" name="Google Shape;345;p28"/>
          <p:cNvSpPr/>
          <p:nvPr/>
        </p:nvSpPr>
        <p:spPr>
          <a:xfrm rot="-2504753">
            <a:off x="5648115" y="2092599"/>
            <a:ext cx="254120" cy="199509"/>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Time Series Analysis</a:t>
            </a:r>
            <a:endParaRPr/>
          </a:p>
        </p:txBody>
      </p:sp>
      <p:sp>
        <p:nvSpPr>
          <p:cNvPr id="348" name="Google Shape;348;p28"/>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pic>
        <p:nvPicPr>
          <p:cNvPr id="349" name="Google Shape;349;p28"/>
          <p:cNvPicPr preferRelativeResize="0"/>
          <p:nvPr/>
        </p:nvPicPr>
        <p:blipFill rotWithShape="1">
          <a:blip r:embed="rId4">
            <a:alphaModFix/>
          </a:blip>
          <a:srcRect b="76823" l="0" r="0" t="0"/>
          <a:stretch/>
        </p:blipFill>
        <p:spPr>
          <a:xfrm>
            <a:off x="3466050" y="862850"/>
            <a:ext cx="4770132" cy="732300"/>
          </a:xfrm>
          <a:prstGeom prst="rect">
            <a:avLst/>
          </a:prstGeom>
          <a:noFill/>
          <a:ln>
            <a:noFill/>
          </a:ln>
          <a:effectLst>
            <a:outerShdw blurRad="285750" rotWithShape="0" algn="bl" dir="21540000" dist="19050">
              <a:srgbClr val="000000">
                <a:alpha val="50000"/>
              </a:srgbClr>
            </a:outerShdw>
          </a:effectLst>
        </p:spPr>
      </p:pic>
      <p:sp>
        <p:nvSpPr>
          <p:cNvPr id="350" name="Google Shape;350;p28"/>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354" name="Google Shape;354;p28"/>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355" name="Google Shape;355;p28"/>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356" name="Google Shape;356;p28"/>
          <p:cNvGrpSpPr/>
          <p:nvPr/>
        </p:nvGrpSpPr>
        <p:grpSpPr>
          <a:xfrm>
            <a:off x="3229138" y="4643050"/>
            <a:ext cx="756938" cy="281125"/>
            <a:chOff x="409738" y="4643050"/>
            <a:chExt cx="756938" cy="281125"/>
          </a:xfrm>
        </p:grpSpPr>
        <p:sp>
          <p:nvSpPr>
            <p:cNvPr id="357" name="Google Shape;357;p28"/>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28"/>
            <p:cNvPicPr preferRelativeResize="0"/>
            <p:nvPr/>
          </p:nvPicPr>
          <p:blipFill>
            <a:blip r:embed="rId5">
              <a:alphaModFix/>
            </a:blip>
            <a:stretch>
              <a:fillRect/>
            </a:stretch>
          </p:blipFill>
          <p:spPr>
            <a:xfrm flipH="1">
              <a:off x="409738" y="4643050"/>
              <a:ext cx="281125" cy="281125"/>
            </a:xfrm>
            <a:prstGeom prst="rect">
              <a:avLst/>
            </a:prstGeom>
            <a:noFill/>
            <a:ln>
              <a:noFill/>
            </a:ln>
          </p:spPr>
        </p:pic>
      </p:grpSp>
      <p:sp>
        <p:nvSpPr>
          <p:cNvPr id="359" name="Google Shape;359;p28"/>
          <p:cNvSpPr txBox="1"/>
          <p:nvPr/>
        </p:nvSpPr>
        <p:spPr>
          <a:xfrm>
            <a:off x="914475" y="2593700"/>
            <a:ext cx="3909900" cy="4716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1300"/>
              <a:t>A </a:t>
            </a:r>
            <a:r>
              <a:rPr b="1" lang="en-GB" sz="1300"/>
              <a:t>spike </a:t>
            </a:r>
            <a:r>
              <a:rPr lang="en-GB" sz="1300"/>
              <a:t>from 2015 to 2016</a:t>
            </a:r>
            <a:endParaRPr sz="1300"/>
          </a:p>
        </p:txBody>
      </p:sp>
      <p:cxnSp>
        <p:nvCxnSpPr>
          <p:cNvPr id="360" name="Google Shape;360;p28"/>
          <p:cNvCxnSpPr/>
          <p:nvPr/>
        </p:nvCxnSpPr>
        <p:spPr>
          <a:xfrm>
            <a:off x="974775" y="2905700"/>
            <a:ext cx="24162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64" name="Shape 364"/>
        <p:cNvGrpSpPr/>
        <p:nvPr/>
      </p:nvGrpSpPr>
      <p:grpSpPr>
        <a:xfrm>
          <a:off x="0" y="0"/>
          <a:ext cx="0" cy="0"/>
          <a:chOff x="0" y="0"/>
          <a:chExt cx="0" cy="0"/>
        </a:xfrm>
      </p:grpSpPr>
      <p:sp>
        <p:nvSpPr>
          <p:cNvPr id="365" name="Google Shape;365;p29"/>
          <p:cNvSpPr/>
          <p:nvPr/>
        </p:nvSpPr>
        <p:spPr>
          <a:xfrm>
            <a:off x="-348400" y="1223525"/>
            <a:ext cx="9709200" cy="3085200"/>
          </a:xfrm>
          <a:prstGeom prst="rect">
            <a:avLst/>
          </a:prstGeom>
          <a:solidFill>
            <a:srgbClr val="C9DA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420375" y="2336825"/>
            <a:ext cx="2621100" cy="1742700"/>
          </a:xfrm>
          <a:prstGeom prst="rect">
            <a:avLst/>
          </a:prstGeom>
          <a:solidFill>
            <a:srgbClr val="C9DAF8"/>
          </a:solidFill>
          <a:ln cap="flat" cmpd="sng" w="9525">
            <a:solidFill>
              <a:srgbClr val="C9DAF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29"/>
          <p:cNvPicPr preferRelativeResize="0"/>
          <p:nvPr/>
        </p:nvPicPr>
        <p:blipFill rotWithShape="1">
          <a:blip r:embed="rId3">
            <a:alphaModFix/>
          </a:blip>
          <a:srcRect b="0" l="0" r="0" t="22881"/>
          <a:stretch/>
        </p:blipFill>
        <p:spPr>
          <a:xfrm>
            <a:off x="3694650" y="2029338"/>
            <a:ext cx="4327350" cy="2210462"/>
          </a:xfrm>
          <a:prstGeom prst="rect">
            <a:avLst/>
          </a:prstGeom>
          <a:noFill/>
          <a:ln>
            <a:noFill/>
          </a:ln>
          <a:effectLst>
            <a:outerShdw blurRad="285750" rotWithShape="0" algn="bl" dir="21540000" dist="19050">
              <a:srgbClr val="000000">
                <a:alpha val="50000"/>
              </a:srgbClr>
            </a:outerShdw>
          </a:effectLst>
        </p:spPr>
      </p:pic>
      <p:sp>
        <p:nvSpPr>
          <p:cNvPr id="368" name="Google Shape;368;p29"/>
          <p:cNvSpPr/>
          <p:nvPr/>
        </p:nvSpPr>
        <p:spPr>
          <a:xfrm>
            <a:off x="5315250" y="3872600"/>
            <a:ext cx="1038300" cy="20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29"/>
          <p:cNvCxnSpPr/>
          <p:nvPr/>
        </p:nvCxnSpPr>
        <p:spPr>
          <a:xfrm>
            <a:off x="5551363" y="1951335"/>
            <a:ext cx="3600" cy="810300"/>
          </a:xfrm>
          <a:prstGeom prst="straightConnector1">
            <a:avLst/>
          </a:prstGeom>
          <a:noFill/>
          <a:ln cap="flat" cmpd="sng" w="28575">
            <a:solidFill>
              <a:srgbClr val="FF0000"/>
            </a:solidFill>
            <a:prstDash val="dash"/>
            <a:round/>
            <a:headEnd len="med" w="med" type="none"/>
            <a:tailEnd len="med" w="med" type="none"/>
          </a:ln>
        </p:spPr>
      </p:cxnSp>
      <p:cxnSp>
        <p:nvCxnSpPr>
          <p:cNvPr id="370" name="Google Shape;370;p29"/>
          <p:cNvCxnSpPr/>
          <p:nvPr/>
        </p:nvCxnSpPr>
        <p:spPr>
          <a:xfrm>
            <a:off x="6063138" y="1951335"/>
            <a:ext cx="3600" cy="810300"/>
          </a:xfrm>
          <a:prstGeom prst="straightConnector1">
            <a:avLst/>
          </a:prstGeom>
          <a:noFill/>
          <a:ln cap="flat" cmpd="sng" w="28575">
            <a:solidFill>
              <a:srgbClr val="FF0000"/>
            </a:solidFill>
            <a:prstDash val="dash"/>
            <a:round/>
            <a:headEnd len="med" w="med" type="none"/>
            <a:tailEnd len="med" w="med" type="none"/>
          </a:ln>
        </p:spPr>
      </p:cxnSp>
      <p:sp>
        <p:nvSpPr>
          <p:cNvPr id="371" name="Google Shape;371;p29"/>
          <p:cNvSpPr/>
          <p:nvPr/>
        </p:nvSpPr>
        <p:spPr>
          <a:xfrm rot="-2504753">
            <a:off x="5648115" y="2092599"/>
            <a:ext cx="254120" cy="199509"/>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Time Series Analysis</a:t>
            </a:r>
            <a:endParaRPr/>
          </a:p>
        </p:txBody>
      </p:sp>
      <p:sp>
        <p:nvSpPr>
          <p:cNvPr id="374" name="Google Shape;374;p29"/>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pic>
        <p:nvPicPr>
          <p:cNvPr id="375" name="Google Shape;375;p29"/>
          <p:cNvPicPr preferRelativeResize="0"/>
          <p:nvPr/>
        </p:nvPicPr>
        <p:blipFill rotWithShape="1">
          <a:blip r:embed="rId4">
            <a:alphaModFix/>
          </a:blip>
          <a:srcRect b="76823" l="0" r="0" t="0"/>
          <a:stretch/>
        </p:blipFill>
        <p:spPr>
          <a:xfrm>
            <a:off x="3466050" y="862850"/>
            <a:ext cx="4770132" cy="732300"/>
          </a:xfrm>
          <a:prstGeom prst="rect">
            <a:avLst/>
          </a:prstGeom>
          <a:noFill/>
          <a:ln>
            <a:noFill/>
          </a:ln>
          <a:effectLst>
            <a:outerShdw blurRad="285750" rotWithShape="0" algn="bl" dir="21540000" dist="19050">
              <a:srgbClr val="000000">
                <a:alpha val="50000"/>
              </a:srgbClr>
            </a:outerShdw>
          </a:effectLst>
        </p:spPr>
      </p:pic>
      <p:sp>
        <p:nvSpPr>
          <p:cNvPr id="376" name="Google Shape;376;p29"/>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380" name="Google Shape;380;p29"/>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381" name="Google Shape;381;p29"/>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382" name="Google Shape;382;p29"/>
          <p:cNvGrpSpPr/>
          <p:nvPr/>
        </p:nvGrpSpPr>
        <p:grpSpPr>
          <a:xfrm>
            <a:off x="3229138" y="4643050"/>
            <a:ext cx="756938" cy="281125"/>
            <a:chOff x="409738" y="4643050"/>
            <a:chExt cx="756938" cy="281125"/>
          </a:xfrm>
        </p:grpSpPr>
        <p:sp>
          <p:nvSpPr>
            <p:cNvPr id="383" name="Google Shape;383;p29"/>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29"/>
            <p:cNvPicPr preferRelativeResize="0"/>
            <p:nvPr/>
          </p:nvPicPr>
          <p:blipFill>
            <a:blip r:embed="rId5">
              <a:alphaModFix/>
            </a:blip>
            <a:stretch>
              <a:fillRect/>
            </a:stretch>
          </p:blipFill>
          <p:spPr>
            <a:xfrm flipH="1">
              <a:off x="409738" y="4643050"/>
              <a:ext cx="281125" cy="281125"/>
            </a:xfrm>
            <a:prstGeom prst="rect">
              <a:avLst/>
            </a:prstGeom>
            <a:noFill/>
            <a:ln>
              <a:noFill/>
            </a:ln>
          </p:spPr>
        </p:pic>
      </p:grpSp>
      <p:sp>
        <p:nvSpPr>
          <p:cNvPr id="385" name="Google Shape;385;p29"/>
          <p:cNvSpPr/>
          <p:nvPr/>
        </p:nvSpPr>
        <p:spPr>
          <a:xfrm>
            <a:off x="1482525" y="1846875"/>
            <a:ext cx="333900" cy="3090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txBox="1"/>
          <p:nvPr/>
        </p:nvSpPr>
        <p:spPr>
          <a:xfrm>
            <a:off x="574275" y="2544838"/>
            <a:ext cx="2368800" cy="141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a:t>2013</a:t>
            </a:r>
            <a:r>
              <a:rPr b="1" lang="en-GB" sz="3000"/>
              <a:t> </a:t>
            </a:r>
            <a:r>
              <a:rPr b="1" lang="en-GB" sz="4800">
                <a:solidFill>
                  <a:schemeClr val="dk1"/>
                </a:solidFill>
              </a:rPr>
              <a:t>VS</a:t>
            </a:r>
            <a:r>
              <a:rPr lang="en-GB"/>
              <a:t> 2014</a:t>
            </a:r>
            <a:endParaRPr/>
          </a:p>
          <a:p>
            <a:pPr indent="0" lvl="0" marL="0" rtl="0" algn="ctr">
              <a:lnSpc>
                <a:spcPct val="100000"/>
              </a:lnSpc>
              <a:spcBef>
                <a:spcPts val="0"/>
              </a:spcBef>
              <a:spcAft>
                <a:spcPts val="0"/>
              </a:spcAft>
              <a:buNone/>
            </a:pPr>
            <a:r>
              <a:rPr b="1" lang="en-GB"/>
              <a:t>&amp;</a:t>
            </a:r>
            <a:endParaRPr b="1"/>
          </a:p>
          <a:p>
            <a:pPr indent="0" lvl="0" marL="0" rtl="0" algn="ctr">
              <a:lnSpc>
                <a:spcPct val="100000"/>
              </a:lnSpc>
              <a:spcBef>
                <a:spcPts val="0"/>
              </a:spcBef>
              <a:spcAft>
                <a:spcPts val="0"/>
              </a:spcAft>
              <a:buNone/>
            </a:pPr>
            <a:r>
              <a:rPr lang="en-GB"/>
              <a:t>2017</a:t>
            </a:r>
            <a:r>
              <a:rPr lang="en-GB" sz="3000"/>
              <a:t> </a:t>
            </a:r>
            <a:r>
              <a:rPr b="1" lang="en-GB" sz="4800">
                <a:solidFill>
                  <a:schemeClr val="dk1"/>
                </a:solidFill>
              </a:rPr>
              <a:t>VS</a:t>
            </a:r>
            <a:r>
              <a:rPr lang="en-GB" sz="3000"/>
              <a:t> </a:t>
            </a:r>
            <a:r>
              <a:rPr lang="en-GB"/>
              <a:t>2018</a:t>
            </a:r>
            <a:endParaRPr/>
          </a:p>
        </p:txBody>
      </p:sp>
      <p:sp>
        <p:nvSpPr>
          <p:cNvPr id="387" name="Google Shape;387;p29"/>
          <p:cNvSpPr txBox="1"/>
          <p:nvPr/>
        </p:nvSpPr>
        <p:spPr>
          <a:xfrm>
            <a:off x="574275" y="2120400"/>
            <a:ext cx="1492500" cy="3924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chemeClr val="dk1"/>
                </a:solidFill>
              </a:rPr>
              <a:t>Evaluation:</a:t>
            </a:r>
            <a:endParaRPr b="1" sz="1600">
              <a:solidFill>
                <a:schemeClr val="dk1"/>
              </a:solidFill>
            </a:endParaRPr>
          </a:p>
        </p:txBody>
      </p:sp>
      <p:sp>
        <p:nvSpPr>
          <p:cNvPr id="388" name="Google Shape;388;p29"/>
          <p:cNvSpPr txBox="1"/>
          <p:nvPr/>
        </p:nvSpPr>
        <p:spPr>
          <a:xfrm>
            <a:off x="381075" y="1450700"/>
            <a:ext cx="3909900" cy="4716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1300"/>
              <a:t>A </a:t>
            </a:r>
            <a:r>
              <a:rPr b="1" lang="en-GB" sz="1300"/>
              <a:t>spike </a:t>
            </a:r>
            <a:r>
              <a:rPr lang="en-GB" sz="1300"/>
              <a:t>from 2015 to 2016</a:t>
            </a:r>
            <a:endParaRPr sz="1300"/>
          </a:p>
        </p:txBody>
      </p:sp>
      <p:cxnSp>
        <p:nvCxnSpPr>
          <p:cNvPr id="389" name="Google Shape;389;p29"/>
          <p:cNvCxnSpPr/>
          <p:nvPr/>
        </p:nvCxnSpPr>
        <p:spPr>
          <a:xfrm>
            <a:off x="441375" y="1762700"/>
            <a:ext cx="24162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93" name="Shape 393"/>
        <p:cNvGrpSpPr/>
        <p:nvPr/>
      </p:nvGrpSpPr>
      <p:grpSpPr>
        <a:xfrm>
          <a:off x="0" y="0"/>
          <a:ext cx="0" cy="0"/>
          <a:chOff x="0" y="0"/>
          <a:chExt cx="0" cy="0"/>
        </a:xfrm>
      </p:grpSpPr>
      <p:sp>
        <p:nvSpPr>
          <p:cNvPr id="394" name="Google Shape;394;p30"/>
          <p:cNvSpPr/>
          <p:nvPr/>
        </p:nvSpPr>
        <p:spPr>
          <a:xfrm>
            <a:off x="-348400" y="1223525"/>
            <a:ext cx="9643500" cy="3085200"/>
          </a:xfrm>
          <a:prstGeom prst="rect">
            <a:avLst/>
          </a:prstGeom>
          <a:solidFill>
            <a:srgbClr val="C9DA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30"/>
          <p:cNvPicPr preferRelativeResize="0"/>
          <p:nvPr/>
        </p:nvPicPr>
        <p:blipFill rotWithShape="1">
          <a:blip r:embed="rId3">
            <a:alphaModFix/>
          </a:blip>
          <a:srcRect b="0" l="0" r="0" t="22881"/>
          <a:stretch/>
        </p:blipFill>
        <p:spPr>
          <a:xfrm>
            <a:off x="3694650" y="2029338"/>
            <a:ext cx="4327350" cy="2210462"/>
          </a:xfrm>
          <a:prstGeom prst="rect">
            <a:avLst/>
          </a:prstGeom>
          <a:noFill/>
          <a:ln>
            <a:noFill/>
          </a:ln>
          <a:effectLst>
            <a:outerShdw blurRad="285750" rotWithShape="0" algn="bl" dir="21540000" dist="19050">
              <a:srgbClr val="000000">
                <a:alpha val="50000"/>
              </a:srgbClr>
            </a:outerShdw>
          </a:effectLst>
        </p:spPr>
      </p:pic>
      <p:pic>
        <p:nvPicPr>
          <p:cNvPr id="396" name="Google Shape;396;p30"/>
          <p:cNvPicPr preferRelativeResize="0"/>
          <p:nvPr/>
        </p:nvPicPr>
        <p:blipFill rotWithShape="1">
          <a:blip r:embed="rId4">
            <a:alphaModFix/>
          </a:blip>
          <a:srcRect b="76823" l="0" r="0" t="0"/>
          <a:stretch/>
        </p:blipFill>
        <p:spPr>
          <a:xfrm>
            <a:off x="3466050" y="862850"/>
            <a:ext cx="4770132" cy="732300"/>
          </a:xfrm>
          <a:prstGeom prst="rect">
            <a:avLst/>
          </a:prstGeom>
          <a:noFill/>
          <a:ln>
            <a:noFill/>
          </a:ln>
          <a:effectLst>
            <a:outerShdw blurRad="285750" rotWithShape="0" algn="bl" dir="21540000" dist="19050">
              <a:srgbClr val="000000">
                <a:alpha val="50000"/>
              </a:srgbClr>
            </a:outerShdw>
          </a:effectLst>
        </p:spPr>
      </p:pic>
      <p:cxnSp>
        <p:nvCxnSpPr>
          <p:cNvPr id="397" name="Google Shape;397;p30"/>
          <p:cNvCxnSpPr/>
          <p:nvPr/>
        </p:nvCxnSpPr>
        <p:spPr>
          <a:xfrm>
            <a:off x="4228475" y="2978362"/>
            <a:ext cx="4327500" cy="0"/>
          </a:xfrm>
          <a:prstGeom prst="straightConnector1">
            <a:avLst/>
          </a:prstGeom>
          <a:noFill/>
          <a:ln cap="flat" cmpd="sng" w="19050">
            <a:solidFill>
              <a:srgbClr val="FF0000"/>
            </a:solidFill>
            <a:prstDash val="dot"/>
            <a:round/>
            <a:headEnd len="med" w="med" type="none"/>
            <a:tailEnd len="med" w="med" type="none"/>
          </a:ln>
        </p:spPr>
      </p:cxnSp>
      <p:sp>
        <p:nvSpPr>
          <p:cNvPr id="398" name="Google Shape;398;p30"/>
          <p:cNvSpPr/>
          <p:nvPr/>
        </p:nvSpPr>
        <p:spPr>
          <a:xfrm rot="-5404054">
            <a:off x="8192666" y="2776447"/>
            <a:ext cx="254400" cy="1494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Time Series Analysis</a:t>
            </a:r>
            <a:endParaRPr/>
          </a:p>
        </p:txBody>
      </p:sp>
      <p:sp>
        <p:nvSpPr>
          <p:cNvPr id="401" name="Google Shape;401;p30"/>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402" name="Google Shape;402;p30"/>
          <p:cNvSpPr txBox="1"/>
          <p:nvPr/>
        </p:nvSpPr>
        <p:spPr>
          <a:xfrm>
            <a:off x="75" y="2441300"/>
            <a:ext cx="3909900" cy="4716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1300"/>
              <a:t>The </a:t>
            </a:r>
            <a:r>
              <a:rPr b="1" lang="en-GB" sz="1300"/>
              <a:t>majority </a:t>
            </a:r>
            <a:r>
              <a:rPr lang="en-GB" sz="1300"/>
              <a:t>of cyclist injuries and fatalities </a:t>
            </a:r>
            <a:r>
              <a:rPr lang="en-GB" sz="1300"/>
              <a:t>occurred from March to September of each year</a:t>
            </a:r>
            <a:endParaRPr sz="1300"/>
          </a:p>
        </p:txBody>
      </p:sp>
      <p:cxnSp>
        <p:nvCxnSpPr>
          <p:cNvPr id="403" name="Google Shape;403;p30"/>
          <p:cNvCxnSpPr/>
          <p:nvPr/>
        </p:nvCxnSpPr>
        <p:spPr>
          <a:xfrm>
            <a:off x="60375" y="2753300"/>
            <a:ext cx="2416200" cy="0"/>
          </a:xfrm>
          <a:prstGeom prst="straightConnector1">
            <a:avLst/>
          </a:prstGeom>
          <a:noFill/>
          <a:ln cap="flat" cmpd="sng" w="19050">
            <a:solidFill>
              <a:schemeClr val="accent2"/>
            </a:solidFill>
            <a:prstDash val="solid"/>
            <a:round/>
            <a:headEnd len="med" w="med" type="none"/>
            <a:tailEnd len="med" w="med" type="none"/>
          </a:ln>
        </p:spPr>
      </p:cxnSp>
      <p:sp>
        <p:nvSpPr>
          <p:cNvPr id="404" name="Google Shape;404;p30"/>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408" name="Google Shape;408;p30"/>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409" name="Google Shape;409;p30"/>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410" name="Google Shape;410;p30"/>
          <p:cNvGrpSpPr/>
          <p:nvPr/>
        </p:nvGrpSpPr>
        <p:grpSpPr>
          <a:xfrm>
            <a:off x="3229138" y="4643050"/>
            <a:ext cx="756938" cy="281125"/>
            <a:chOff x="409738" y="4643050"/>
            <a:chExt cx="756938" cy="281125"/>
          </a:xfrm>
        </p:grpSpPr>
        <p:sp>
          <p:nvSpPr>
            <p:cNvPr id="411" name="Google Shape;411;p30"/>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30"/>
            <p:cNvPicPr preferRelativeResize="0"/>
            <p:nvPr/>
          </p:nvPicPr>
          <p:blipFill>
            <a:blip r:embed="rId5">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16" name="Shape 416"/>
        <p:cNvGrpSpPr/>
        <p:nvPr/>
      </p:nvGrpSpPr>
      <p:grpSpPr>
        <a:xfrm>
          <a:off x="0" y="0"/>
          <a:ext cx="0" cy="0"/>
          <a:chOff x="0" y="0"/>
          <a:chExt cx="0" cy="0"/>
        </a:xfrm>
      </p:grpSpPr>
      <p:sp>
        <p:nvSpPr>
          <p:cNvPr id="417" name="Google Shape;417;p31"/>
          <p:cNvSpPr/>
          <p:nvPr/>
        </p:nvSpPr>
        <p:spPr>
          <a:xfrm>
            <a:off x="-354150" y="1209638"/>
            <a:ext cx="9709200" cy="3085200"/>
          </a:xfrm>
          <a:prstGeom prst="rect">
            <a:avLst/>
          </a:prstGeom>
          <a:solidFill>
            <a:srgbClr val="C9DA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420375" y="2565425"/>
            <a:ext cx="2621100" cy="1480200"/>
          </a:xfrm>
          <a:prstGeom prst="rect">
            <a:avLst/>
          </a:prstGeom>
          <a:solidFill>
            <a:srgbClr val="C9DAF8"/>
          </a:solidFill>
          <a:ln cap="flat" cmpd="sng" w="9525">
            <a:solidFill>
              <a:srgbClr val="C9DAF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31"/>
          <p:cNvPicPr preferRelativeResize="0"/>
          <p:nvPr/>
        </p:nvPicPr>
        <p:blipFill rotWithShape="1">
          <a:blip r:embed="rId3">
            <a:alphaModFix/>
          </a:blip>
          <a:srcRect b="0" l="0" r="0" t="22881"/>
          <a:stretch/>
        </p:blipFill>
        <p:spPr>
          <a:xfrm>
            <a:off x="3694650" y="2029338"/>
            <a:ext cx="4327350" cy="2210462"/>
          </a:xfrm>
          <a:prstGeom prst="rect">
            <a:avLst/>
          </a:prstGeom>
          <a:noFill/>
          <a:ln>
            <a:noFill/>
          </a:ln>
          <a:effectLst>
            <a:outerShdw blurRad="285750" rotWithShape="0" algn="bl" dir="21540000" dist="19050">
              <a:srgbClr val="000000">
                <a:alpha val="50000"/>
              </a:srgbClr>
            </a:outerShdw>
          </a:effectLst>
        </p:spPr>
      </p:pic>
      <p:sp>
        <p:nvSpPr>
          <p:cNvPr id="420" name="Google Shape;420;p31"/>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Time Series Analysis</a:t>
            </a:r>
            <a:endParaRPr/>
          </a:p>
        </p:txBody>
      </p:sp>
      <p:sp>
        <p:nvSpPr>
          <p:cNvPr id="422" name="Google Shape;422;p31"/>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pic>
        <p:nvPicPr>
          <p:cNvPr id="423" name="Google Shape;423;p31"/>
          <p:cNvPicPr preferRelativeResize="0"/>
          <p:nvPr/>
        </p:nvPicPr>
        <p:blipFill rotWithShape="1">
          <a:blip r:embed="rId4">
            <a:alphaModFix/>
          </a:blip>
          <a:srcRect b="76823" l="0" r="0" t="0"/>
          <a:stretch/>
        </p:blipFill>
        <p:spPr>
          <a:xfrm>
            <a:off x="3466050" y="862850"/>
            <a:ext cx="4770132" cy="732300"/>
          </a:xfrm>
          <a:prstGeom prst="rect">
            <a:avLst/>
          </a:prstGeom>
          <a:noFill/>
          <a:ln>
            <a:noFill/>
          </a:ln>
          <a:effectLst>
            <a:outerShdw blurRad="285750" rotWithShape="0" algn="bl" dir="21540000" dist="19050">
              <a:srgbClr val="000000">
                <a:alpha val="50000"/>
              </a:srgbClr>
            </a:outerShdw>
          </a:effectLst>
        </p:spPr>
      </p:pic>
      <p:sp>
        <p:nvSpPr>
          <p:cNvPr id="424" name="Google Shape;424;p31"/>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428" name="Google Shape;428;p31"/>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429" name="Google Shape;429;p31"/>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430" name="Google Shape;430;p31"/>
          <p:cNvGrpSpPr/>
          <p:nvPr/>
        </p:nvGrpSpPr>
        <p:grpSpPr>
          <a:xfrm>
            <a:off x="3229138" y="4643050"/>
            <a:ext cx="756938" cy="281125"/>
            <a:chOff x="409738" y="4643050"/>
            <a:chExt cx="756938" cy="281125"/>
          </a:xfrm>
        </p:grpSpPr>
        <p:sp>
          <p:nvSpPr>
            <p:cNvPr id="431" name="Google Shape;431;p31"/>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31"/>
            <p:cNvPicPr preferRelativeResize="0"/>
            <p:nvPr/>
          </p:nvPicPr>
          <p:blipFill>
            <a:blip r:embed="rId5">
              <a:alphaModFix/>
            </a:blip>
            <a:stretch>
              <a:fillRect/>
            </a:stretch>
          </p:blipFill>
          <p:spPr>
            <a:xfrm flipH="1">
              <a:off x="409738" y="4643050"/>
              <a:ext cx="281125" cy="281125"/>
            </a:xfrm>
            <a:prstGeom prst="rect">
              <a:avLst/>
            </a:prstGeom>
            <a:noFill/>
            <a:ln>
              <a:noFill/>
            </a:ln>
          </p:spPr>
        </p:pic>
      </p:grpSp>
      <p:sp>
        <p:nvSpPr>
          <p:cNvPr id="433" name="Google Shape;433;p31"/>
          <p:cNvSpPr/>
          <p:nvPr/>
        </p:nvSpPr>
        <p:spPr>
          <a:xfrm>
            <a:off x="1482525" y="1999275"/>
            <a:ext cx="333900" cy="3090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txBox="1"/>
          <p:nvPr/>
        </p:nvSpPr>
        <p:spPr>
          <a:xfrm>
            <a:off x="669975" y="2308275"/>
            <a:ext cx="2323500" cy="4716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chemeClr val="dk1"/>
                </a:solidFill>
              </a:rPr>
              <a:t>Recommendations</a:t>
            </a:r>
            <a:r>
              <a:rPr b="1" lang="en-GB" sz="1600">
                <a:solidFill>
                  <a:schemeClr val="dk1"/>
                </a:solidFill>
              </a:rPr>
              <a:t>:</a:t>
            </a:r>
            <a:endParaRPr b="1" sz="1600">
              <a:solidFill>
                <a:schemeClr val="dk1"/>
              </a:solidFill>
            </a:endParaRPr>
          </a:p>
        </p:txBody>
      </p:sp>
      <p:cxnSp>
        <p:nvCxnSpPr>
          <p:cNvPr id="435" name="Google Shape;435;p31"/>
          <p:cNvCxnSpPr/>
          <p:nvPr/>
        </p:nvCxnSpPr>
        <p:spPr>
          <a:xfrm>
            <a:off x="4228475" y="2978362"/>
            <a:ext cx="4327500" cy="0"/>
          </a:xfrm>
          <a:prstGeom prst="straightConnector1">
            <a:avLst/>
          </a:prstGeom>
          <a:noFill/>
          <a:ln cap="flat" cmpd="sng" w="19050">
            <a:solidFill>
              <a:srgbClr val="FF0000"/>
            </a:solidFill>
            <a:prstDash val="dot"/>
            <a:round/>
            <a:headEnd len="med" w="med" type="none"/>
            <a:tailEnd len="med" w="med" type="none"/>
          </a:ln>
        </p:spPr>
      </p:cxnSp>
      <p:sp>
        <p:nvSpPr>
          <p:cNvPr id="436" name="Google Shape;436;p31"/>
          <p:cNvSpPr/>
          <p:nvPr/>
        </p:nvSpPr>
        <p:spPr>
          <a:xfrm rot="-5404054">
            <a:off x="8192666" y="2776447"/>
            <a:ext cx="254400" cy="1494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txBox="1"/>
          <p:nvPr/>
        </p:nvSpPr>
        <p:spPr>
          <a:xfrm>
            <a:off x="268275" y="2446138"/>
            <a:ext cx="2925300" cy="15996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1000"/>
              </a:spcBef>
              <a:spcAft>
                <a:spcPts val="0"/>
              </a:spcAft>
              <a:buSzPts val="1400"/>
              <a:buChar char="●"/>
            </a:pPr>
            <a:r>
              <a:rPr lang="en-GB" sz="1200"/>
              <a:t>Install facilities</a:t>
            </a:r>
            <a:r>
              <a:rPr lang="en-GB"/>
              <a:t> </a:t>
            </a:r>
            <a:r>
              <a:rPr b="1" lang="en-GB"/>
              <a:t>before March</a:t>
            </a:r>
            <a:endParaRPr b="1"/>
          </a:p>
          <a:p>
            <a:pPr indent="-317500" lvl="0" marL="457200" rtl="0" algn="l">
              <a:lnSpc>
                <a:spcPct val="100000"/>
              </a:lnSpc>
              <a:spcBef>
                <a:spcPts val="1000"/>
              </a:spcBef>
              <a:spcAft>
                <a:spcPts val="0"/>
              </a:spcAft>
              <a:buSzPts val="1400"/>
              <a:buChar char="●"/>
            </a:pPr>
            <a:r>
              <a:rPr lang="en-GB" sz="1200"/>
              <a:t>Increase the number of educational programs</a:t>
            </a:r>
            <a:r>
              <a:rPr lang="en-GB"/>
              <a:t> </a:t>
            </a:r>
            <a:r>
              <a:rPr b="1" lang="en-GB"/>
              <a:t>from March to September</a:t>
            </a:r>
            <a:endParaRPr b="1"/>
          </a:p>
        </p:txBody>
      </p:sp>
      <p:sp>
        <p:nvSpPr>
          <p:cNvPr id="438" name="Google Shape;438;p31"/>
          <p:cNvSpPr txBox="1"/>
          <p:nvPr/>
        </p:nvSpPr>
        <p:spPr>
          <a:xfrm>
            <a:off x="-111000" y="1526900"/>
            <a:ext cx="3805500" cy="4716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GB" sz="1300"/>
              <a:t>The </a:t>
            </a:r>
            <a:r>
              <a:rPr b="1" lang="en-GB" sz="1300"/>
              <a:t>m</a:t>
            </a:r>
            <a:r>
              <a:rPr b="1" lang="en-GB" sz="1300"/>
              <a:t>ajority </a:t>
            </a:r>
            <a:r>
              <a:rPr lang="en-GB" sz="1300"/>
              <a:t>of cyclist injuries and fatalities occurred from March to September of each year</a:t>
            </a:r>
            <a:endParaRPr sz="1300"/>
          </a:p>
        </p:txBody>
      </p:sp>
      <p:cxnSp>
        <p:nvCxnSpPr>
          <p:cNvPr id="439" name="Google Shape;439;p31"/>
          <p:cNvCxnSpPr/>
          <p:nvPr/>
        </p:nvCxnSpPr>
        <p:spPr>
          <a:xfrm>
            <a:off x="60375" y="1838900"/>
            <a:ext cx="24162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43" name="Shape 443"/>
        <p:cNvGrpSpPr/>
        <p:nvPr/>
      </p:nvGrpSpPr>
      <p:grpSpPr>
        <a:xfrm>
          <a:off x="0" y="0"/>
          <a:ext cx="0" cy="0"/>
          <a:chOff x="0" y="0"/>
          <a:chExt cx="0" cy="0"/>
        </a:xfrm>
      </p:grpSpPr>
      <p:sp>
        <p:nvSpPr>
          <p:cNvPr id="444" name="Google Shape;444;p32"/>
          <p:cNvSpPr/>
          <p:nvPr/>
        </p:nvSpPr>
        <p:spPr>
          <a:xfrm>
            <a:off x="5438800" y="1363862"/>
            <a:ext cx="3491100" cy="2880000"/>
          </a:xfrm>
          <a:prstGeom prst="rect">
            <a:avLst/>
          </a:prstGeom>
          <a:solidFill>
            <a:schemeClr val="lt2"/>
          </a:solidFill>
          <a:ln>
            <a:noFill/>
          </a:ln>
          <a:effectLst>
            <a:outerShdw blurRad="2286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txBox="1"/>
          <p:nvPr/>
        </p:nvSpPr>
        <p:spPr>
          <a:xfrm>
            <a:off x="854975" y="893613"/>
            <a:ext cx="4813500" cy="462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t> </a:t>
            </a:r>
            <a:r>
              <a:rPr lang="en-GB" sz="1200"/>
              <a:t>Number</a:t>
            </a:r>
            <a:r>
              <a:rPr b="1" lang="en-GB" sz="1200"/>
              <a:t> </a:t>
            </a:r>
            <a:r>
              <a:rPr lang="en-GB" sz="1200"/>
              <a:t>of killed and injured cyclists </a:t>
            </a:r>
            <a:endParaRPr sz="1200"/>
          </a:p>
        </p:txBody>
      </p:sp>
      <p:sp>
        <p:nvSpPr>
          <p:cNvPr id="446" name="Google Shape;446;p32"/>
          <p:cNvSpPr/>
          <p:nvPr/>
        </p:nvSpPr>
        <p:spPr>
          <a:xfrm rot="-5400000">
            <a:off x="3468175" y="1046213"/>
            <a:ext cx="339300" cy="2811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rot="5400000">
            <a:off x="3796900" y="1046200"/>
            <a:ext cx="339300" cy="281100"/>
          </a:xfrm>
          <a:prstGeom prst="right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32"/>
          <p:cNvCxnSpPr/>
          <p:nvPr/>
        </p:nvCxnSpPr>
        <p:spPr>
          <a:xfrm>
            <a:off x="5058875" y="1225600"/>
            <a:ext cx="27000" cy="3014700"/>
          </a:xfrm>
          <a:prstGeom prst="straightConnector1">
            <a:avLst/>
          </a:prstGeom>
          <a:noFill/>
          <a:ln cap="flat" cmpd="sng" w="9525">
            <a:solidFill>
              <a:schemeClr val="dk2"/>
            </a:solidFill>
            <a:prstDash val="dot"/>
            <a:round/>
            <a:headEnd len="med" w="med" type="none"/>
            <a:tailEnd len="med" w="med" type="none"/>
          </a:ln>
        </p:spPr>
      </p:cxnSp>
      <p:sp>
        <p:nvSpPr>
          <p:cNvPr id="449" name="Google Shape;449;p32"/>
          <p:cNvSpPr txBox="1"/>
          <p:nvPr/>
        </p:nvSpPr>
        <p:spPr>
          <a:xfrm>
            <a:off x="5516075" y="2575850"/>
            <a:ext cx="3170100" cy="6894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GB"/>
              <a:t>Most places have seen a </a:t>
            </a:r>
            <a:r>
              <a:rPr b="1" lang="en-GB"/>
              <a:t>decrease </a:t>
            </a:r>
            <a:r>
              <a:rPr lang="en-GB"/>
              <a:t>in the number of killed and injured cyclists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GB">
                <a:solidFill>
                  <a:srgbClr val="FF9900"/>
                </a:solidFill>
              </a:rPr>
              <a:t>Bronx &amp; Staten Island</a:t>
            </a:r>
            <a:r>
              <a:rPr lang="en-GB">
                <a:solidFill>
                  <a:srgbClr val="1C4587"/>
                </a:solidFill>
              </a:rPr>
              <a:t> </a:t>
            </a:r>
            <a:r>
              <a:rPr lang="en-GB" sz="1800"/>
              <a:t>😫</a:t>
            </a:r>
            <a:r>
              <a:rPr lang="en-GB"/>
              <a: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GB">
                <a:solidFill>
                  <a:srgbClr val="0B0080"/>
                </a:solidFill>
              </a:rPr>
              <a:t>Midtown Manhattan</a:t>
            </a:r>
            <a:r>
              <a:rPr lang="en-GB"/>
              <a:t> </a:t>
            </a:r>
            <a:r>
              <a:rPr lang="en-GB" sz="1800"/>
              <a:t>😊</a:t>
            </a:r>
            <a:r>
              <a:rPr lang="en-GB"/>
              <a:t> </a:t>
            </a:r>
            <a:endParaRPr/>
          </a:p>
          <a:p>
            <a:pPr indent="0" lvl="0" marL="0" rtl="0" algn="l">
              <a:spcBef>
                <a:spcPts val="0"/>
              </a:spcBef>
              <a:spcAft>
                <a:spcPts val="0"/>
              </a:spcAft>
              <a:buNone/>
            </a:pPr>
            <a:r>
              <a:t/>
            </a:r>
            <a:endParaRPr/>
          </a:p>
        </p:txBody>
      </p:sp>
      <p:sp>
        <p:nvSpPr>
          <p:cNvPr id="450" name="Google Shape;450;p32"/>
          <p:cNvSpPr txBox="1"/>
          <p:nvPr/>
        </p:nvSpPr>
        <p:spPr>
          <a:xfrm>
            <a:off x="5439875" y="2603625"/>
            <a:ext cx="22953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600">
              <a:solidFill>
                <a:schemeClr val="dk1"/>
              </a:solidFill>
              <a:latin typeface="Impact"/>
              <a:ea typeface="Impact"/>
              <a:cs typeface="Impact"/>
              <a:sym typeface="Impact"/>
            </a:endParaRPr>
          </a:p>
          <a:p>
            <a:pPr indent="0" lvl="0" marL="0" rtl="0" algn="l">
              <a:spcBef>
                <a:spcPts val="0"/>
              </a:spcBef>
              <a:spcAft>
                <a:spcPts val="0"/>
              </a:spcAft>
              <a:buNone/>
            </a:pPr>
            <a:r>
              <a:t/>
            </a:r>
            <a:endParaRPr sz="9600">
              <a:solidFill>
                <a:schemeClr val="dk1"/>
              </a:solidFill>
              <a:latin typeface="Impact"/>
              <a:ea typeface="Impact"/>
              <a:cs typeface="Impact"/>
              <a:sym typeface="Impact"/>
            </a:endParaRPr>
          </a:p>
        </p:txBody>
      </p:sp>
      <p:sp>
        <p:nvSpPr>
          <p:cNvPr id="451" name="Google Shape;451;p32"/>
          <p:cNvSpPr txBox="1"/>
          <p:nvPr/>
        </p:nvSpPr>
        <p:spPr>
          <a:xfrm>
            <a:off x="6581800" y="4083463"/>
            <a:ext cx="2295300" cy="28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9600">
              <a:solidFill>
                <a:schemeClr val="dk1"/>
              </a:solidFill>
              <a:latin typeface="Impact"/>
              <a:ea typeface="Impact"/>
              <a:cs typeface="Impact"/>
              <a:sym typeface="Impact"/>
            </a:endParaRPr>
          </a:p>
        </p:txBody>
      </p:sp>
      <p:grpSp>
        <p:nvGrpSpPr>
          <p:cNvPr id="452" name="Google Shape;452;p32"/>
          <p:cNvGrpSpPr/>
          <p:nvPr/>
        </p:nvGrpSpPr>
        <p:grpSpPr>
          <a:xfrm>
            <a:off x="886956" y="1439644"/>
            <a:ext cx="3818993" cy="2749208"/>
            <a:chOff x="936275" y="1561903"/>
            <a:chExt cx="3541022" cy="2554551"/>
          </a:xfrm>
        </p:grpSpPr>
        <p:pic>
          <p:nvPicPr>
            <p:cNvPr id="453" name="Google Shape;453;p32"/>
            <p:cNvPicPr preferRelativeResize="0"/>
            <p:nvPr/>
          </p:nvPicPr>
          <p:blipFill rotWithShape="1">
            <a:blip r:embed="rId3">
              <a:alphaModFix/>
            </a:blip>
            <a:srcRect b="14145" l="0" r="0" t="4606"/>
            <a:stretch/>
          </p:blipFill>
          <p:spPr>
            <a:xfrm>
              <a:off x="936275" y="1561903"/>
              <a:ext cx="3541022" cy="2554551"/>
            </a:xfrm>
            <a:prstGeom prst="rect">
              <a:avLst/>
            </a:prstGeom>
            <a:noFill/>
            <a:ln>
              <a:noFill/>
            </a:ln>
          </p:spPr>
        </p:pic>
        <p:sp>
          <p:nvSpPr>
            <p:cNvPr id="454" name="Google Shape;454;p32"/>
            <p:cNvSpPr/>
            <p:nvPr/>
          </p:nvSpPr>
          <p:spPr>
            <a:xfrm>
              <a:off x="2433050" y="2508891"/>
              <a:ext cx="281100" cy="2811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455" name="Google Shape;455;p32"/>
            <p:cNvSpPr/>
            <p:nvPr/>
          </p:nvSpPr>
          <p:spPr>
            <a:xfrm>
              <a:off x="2714155" y="1999838"/>
              <a:ext cx="432300" cy="430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grpSp>
      <p:sp>
        <p:nvSpPr>
          <p:cNvPr id="456" name="Google Shape;456;p32"/>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Spatial Analysis</a:t>
            </a:r>
            <a:endParaRPr/>
          </a:p>
        </p:txBody>
      </p:sp>
      <p:sp>
        <p:nvSpPr>
          <p:cNvPr id="458" name="Google Shape;458;p32"/>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459" name="Google Shape;459;p32"/>
          <p:cNvSpPr txBox="1"/>
          <p:nvPr/>
        </p:nvSpPr>
        <p:spPr>
          <a:xfrm>
            <a:off x="2291800" y="1885225"/>
            <a:ext cx="4980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a:t>
            </a:r>
            <a:r>
              <a:rPr lang="en-GB"/>
              <a:t> </a:t>
            </a:r>
            <a:endParaRPr/>
          </a:p>
        </p:txBody>
      </p:sp>
      <p:sp>
        <p:nvSpPr>
          <p:cNvPr id="460" name="Google Shape;460;p32"/>
          <p:cNvSpPr/>
          <p:nvPr/>
        </p:nvSpPr>
        <p:spPr>
          <a:xfrm>
            <a:off x="1474777" y="3207227"/>
            <a:ext cx="687600" cy="613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461" name="Google Shape;461;p32"/>
          <p:cNvSpPr txBox="1"/>
          <p:nvPr/>
        </p:nvSpPr>
        <p:spPr>
          <a:xfrm>
            <a:off x="1103825" y="3105550"/>
            <a:ext cx="4980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a:t>
            </a:r>
            <a:r>
              <a:rPr lang="en-GB"/>
              <a:t> </a:t>
            </a:r>
            <a:endParaRPr/>
          </a:p>
        </p:txBody>
      </p:sp>
      <p:sp>
        <p:nvSpPr>
          <p:cNvPr id="462" name="Google Shape;462;p32"/>
          <p:cNvSpPr txBox="1"/>
          <p:nvPr/>
        </p:nvSpPr>
        <p:spPr>
          <a:xfrm>
            <a:off x="2073550" y="2346588"/>
            <a:ext cx="4980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a:t>
            </a:r>
            <a:r>
              <a:rPr lang="en-GB"/>
              <a:t> </a:t>
            </a:r>
            <a:endParaRPr/>
          </a:p>
        </p:txBody>
      </p:sp>
      <p:sp>
        <p:nvSpPr>
          <p:cNvPr id="463" name="Google Shape;463;p32"/>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467" name="Google Shape;467;p32"/>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468" name="Google Shape;468;p32"/>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469" name="Google Shape;469;p32"/>
          <p:cNvGrpSpPr/>
          <p:nvPr/>
        </p:nvGrpSpPr>
        <p:grpSpPr>
          <a:xfrm>
            <a:off x="3229138" y="4643050"/>
            <a:ext cx="756938" cy="281125"/>
            <a:chOff x="409738" y="4643050"/>
            <a:chExt cx="756938" cy="281125"/>
          </a:xfrm>
        </p:grpSpPr>
        <p:sp>
          <p:nvSpPr>
            <p:cNvPr id="470" name="Google Shape;470;p32"/>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32"/>
            <p:cNvPicPr preferRelativeResize="0"/>
            <p:nvPr/>
          </p:nvPicPr>
          <p:blipFill>
            <a:blip r:embed="rId4">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75" name="Shape 475"/>
        <p:cNvGrpSpPr/>
        <p:nvPr/>
      </p:nvGrpSpPr>
      <p:grpSpPr>
        <a:xfrm>
          <a:off x="0" y="0"/>
          <a:ext cx="0" cy="0"/>
          <a:chOff x="0" y="0"/>
          <a:chExt cx="0" cy="0"/>
        </a:xfrm>
      </p:grpSpPr>
      <p:sp>
        <p:nvSpPr>
          <p:cNvPr id="476" name="Google Shape;476;p33"/>
          <p:cNvSpPr/>
          <p:nvPr/>
        </p:nvSpPr>
        <p:spPr>
          <a:xfrm>
            <a:off x="5720700" y="1465475"/>
            <a:ext cx="3114600" cy="2538300"/>
          </a:xfrm>
          <a:prstGeom prst="rect">
            <a:avLst/>
          </a:prstGeom>
          <a:solidFill>
            <a:schemeClr val="lt2"/>
          </a:solidFill>
          <a:ln>
            <a:noFill/>
          </a:ln>
          <a:effectLst>
            <a:outerShdw blurRad="2286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 name="Google Shape;477;p33"/>
          <p:cNvCxnSpPr/>
          <p:nvPr/>
        </p:nvCxnSpPr>
        <p:spPr>
          <a:xfrm>
            <a:off x="5516075" y="1378000"/>
            <a:ext cx="27000" cy="3014700"/>
          </a:xfrm>
          <a:prstGeom prst="straightConnector1">
            <a:avLst/>
          </a:prstGeom>
          <a:noFill/>
          <a:ln cap="flat" cmpd="sng" w="9525">
            <a:solidFill>
              <a:schemeClr val="dk2"/>
            </a:solidFill>
            <a:prstDash val="dot"/>
            <a:round/>
            <a:headEnd len="med" w="med" type="none"/>
            <a:tailEnd len="med" w="med" type="none"/>
          </a:ln>
        </p:spPr>
      </p:cxnSp>
      <p:sp>
        <p:nvSpPr>
          <p:cNvPr id="478" name="Google Shape;478;p33"/>
          <p:cNvSpPr txBox="1"/>
          <p:nvPr/>
        </p:nvSpPr>
        <p:spPr>
          <a:xfrm>
            <a:off x="5739800" y="2015525"/>
            <a:ext cx="22953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600">
              <a:solidFill>
                <a:schemeClr val="dk1"/>
              </a:solidFill>
              <a:latin typeface="Impact"/>
              <a:ea typeface="Impact"/>
              <a:cs typeface="Impact"/>
              <a:sym typeface="Impact"/>
            </a:endParaRPr>
          </a:p>
        </p:txBody>
      </p:sp>
      <p:sp>
        <p:nvSpPr>
          <p:cNvPr id="479" name="Google Shape;479;p33"/>
          <p:cNvSpPr txBox="1"/>
          <p:nvPr/>
        </p:nvSpPr>
        <p:spPr>
          <a:xfrm>
            <a:off x="6505600" y="3778663"/>
            <a:ext cx="2295300" cy="28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9600">
              <a:solidFill>
                <a:schemeClr val="dk1"/>
              </a:solidFill>
              <a:latin typeface="Impact"/>
              <a:ea typeface="Impact"/>
              <a:cs typeface="Impact"/>
              <a:sym typeface="Impact"/>
            </a:endParaRPr>
          </a:p>
        </p:txBody>
      </p:sp>
      <p:sp>
        <p:nvSpPr>
          <p:cNvPr id="480" name="Google Shape;480;p33"/>
          <p:cNvSpPr txBox="1"/>
          <p:nvPr/>
        </p:nvSpPr>
        <p:spPr>
          <a:xfrm>
            <a:off x="345022" y="1509463"/>
            <a:ext cx="2295300" cy="281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81" name="Google Shape;481;p33"/>
          <p:cNvSpPr txBox="1"/>
          <p:nvPr/>
        </p:nvSpPr>
        <p:spPr>
          <a:xfrm>
            <a:off x="2838438" y="1480513"/>
            <a:ext cx="2479500" cy="392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1200"/>
              <a:t> </a:t>
            </a:r>
            <a:endParaRPr/>
          </a:p>
        </p:txBody>
      </p:sp>
      <p:sp>
        <p:nvSpPr>
          <p:cNvPr id="482" name="Google Shape;482;p33"/>
          <p:cNvSpPr txBox="1"/>
          <p:nvPr/>
        </p:nvSpPr>
        <p:spPr>
          <a:xfrm>
            <a:off x="5516075" y="2575850"/>
            <a:ext cx="3114600" cy="6894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GB" sz="1800">
                <a:solidFill>
                  <a:schemeClr val="dk1"/>
                </a:solidFill>
              </a:rPr>
              <a:t>Hypothesis: </a:t>
            </a:r>
            <a:endParaRPr b="1" sz="1800">
              <a:solidFill>
                <a:schemeClr val="dk1"/>
              </a:solidFill>
            </a:endParaRPr>
          </a:p>
          <a:p>
            <a:pPr indent="0" lvl="0" marL="457200" rtl="0" algn="l">
              <a:spcBef>
                <a:spcPts val="0"/>
              </a:spcBef>
              <a:spcAft>
                <a:spcPts val="0"/>
              </a:spcAft>
              <a:buNone/>
            </a:pPr>
            <a:r>
              <a:t/>
            </a:r>
            <a:endParaRPr/>
          </a:p>
          <a:p>
            <a:pPr indent="0" lvl="0" marL="457200" rtl="0" algn="l">
              <a:spcBef>
                <a:spcPts val="0"/>
              </a:spcBef>
              <a:spcAft>
                <a:spcPts val="0"/>
              </a:spcAft>
              <a:buNone/>
            </a:pPr>
            <a:r>
              <a:rPr b="1" lang="en-GB"/>
              <a:t>Speed humps</a:t>
            </a:r>
            <a:r>
              <a:rPr lang="en-GB"/>
              <a:t> are ineffective</a:t>
            </a:r>
            <a:endParaRPr b="1">
              <a:solidFill>
                <a:srgbClr val="FF0000"/>
              </a:solidFill>
            </a:endParaRPr>
          </a:p>
          <a:p>
            <a:pPr indent="0" lvl="0" marL="0" rtl="0" algn="l">
              <a:spcBef>
                <a:spcPts val="0"/>
              </a:spcBef>
              <a:spcAft>
                <a:spcPts val="0"/>
              </a:spcAft>
              <a:buNone/>
            </a:pPr>
            <a:r>
              <a:t/>
            </a:r>
            <a:endParaRPr/>
          </a:p>
        </p:txBody>
      </p:sp>
      <p:graphicFrame>
        <p:nvGraphicFramePr>
          <p:cNvPr id="483" name="Google Shape;483;p33"/>
          <p:cNvGraphicFramePr/>
          <p:nvPr/>
        </p:nvGraphicFramePr>
        <p:xfrm>
          <a:off x="316275" y="1531138"/>
          <a:ext cx="3000000" cy="3000000"/>
        </p:xfrm>
        <a:graphic>
          <a:graphicData uri="http://schemas.openxmlformats.org/drawingml/2006/table">
            <a:tbl>
              <a:tblPr>
                <a:noFill/>
                <a:tableStyleId>{87D3F8CB-EB1C-4436-8600-3DBBFD2D970F}</a:tableStyleId>
              </a:tblPr>
              <a:tblGrid>
                <a:gridCol w="1795650"/>
                <a:gridCol w="1548050"/>
                <a:gridCol w="1754675"/>
              </a:tblGrid>
              <a:tr h="67130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c>
                  <a:txBody>
                    <a:bodyPr/>
                    <a:lstStyle/>
                    <a:p>
                      <a:pPr indent="0" lvl="0" marL="457200" rtl="0" algn="l">
                        <a:spcBef>
                          <a:spcPts val="0"/>
                        </a:spcBef>
                        <a:spcAft>
                          <a:spcPts val="0"/>
                        </a:spcAft>
                        <a:buNone/>
                      </a:pPr>
                      <a:r>
                        <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GB" sz="2400">
                          <a:solidFill>
                            <a:srgbClr val="FFFFFF"/>
                          </a:solidFill>
                        </a:rPr>
                        <a:t>😊</a:t>
                      </a:r>
                      <a:r>
                        <a:rPr b="1" lang="en-GB" sz="1200">
                          <a:solidFill>
                            <a:srgbClr val="FFFFFF"/>
                          </a:solidFill>
                        </a:rPr>
                        <a:t> </a:t>
                      </a:r>
                      <a:endParaRPr b="1" sz="1200">
                        <a:solidFill>
                          <a:srgbClr val="FFFFFF"/>
                        </a:solidFill>
                      </a:endParaRPr>
                    </a:p>
                    <a:p>
                      <a:pPr indent="0" lvl="0" marL="0" rtl="0" algn="ctr">
                        <a:spcBef>
                          <a:spcPts val="0"/>
                        </a:spcBef>
                        <a:spcAft>
                          <a:spcPts val="0"/>
                        </a:spcAft>
                        <a:buNone/>
                      </a:pPr>
                      <a:r>
                        <a:rPr b="1" lang="en-GB" sz="1200">
                          <a:solidFill>
                            <a:srgbClr val="FFFFFF"/>
                          </a:solidFill>
                        </a:rPr>
                        <a:t>Midtown Manhattan </a:t>
                      </a:r>
                      <a:endParaRPr b="1">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r>
              <a:tr h="383225">
                <a:tc>
                  <a:txBody>
                    <a:bodyPr/>
                    <a:lstStyle/>
                    <a:p>
                      <a:pPr indent="0" lvl="0" marL="0" rtl="0" algn="l">
                        <a:spcBef>
                          <a:spcPts val="0"/>
                        </a:spcBef>
                        <a:spcAft>
                          <a:spcPts val="0"/>
                        </a:spcAft>
                        <a:buNone/>
                      </a:pPr>
                      <a:r>
                        <a:rPr b="1" lang="en-GB"/>
                        <a:t>Speed Hump</a:t>
                      </a:r>
                      <a:endParaRPr b="1"/>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GB"/>
                        <a:t>6370</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GB"/>
                        <a:t>1700</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9999"/>
                    </a:solidFill>
                  </a:tcPr>
                </a:tc>
              </a:tr>
              <a:tr h="383225">
                <a:tc>
                  <a:txBody>
                    <a:bodyPr/>
                    <a:lstStyle/>
                    <a:p>
                      <a:pPr indent="0" lvl="0" marL="0" rtl="0" algn="l">
                        <a:spcBef>
                          <a:spcPts val="0"/>
                        </a:spcBef>
                        <a:spcAft>
                          <a:spcPts val="0"/>
                        </a:spcAft>
                        <a:buNone/>
                      </a:pPr>
                      <a:r>
                        <a:rPr lang="en-GB"/>
                        <a:t>Arterial Slow Zone</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a:t>4078</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a:t>7427</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383225">
                <a:tc>
                  <a:txBody>
                    <a:bodyPr/>
                    <a:lstStyle/>
                    <a:p>
                      <a:pPr indent="0" lvl="0" marL="0" rtl="0" algn="l">
                        <a:spcBef>
                          <a:spcPts val="0"/>
                        </a:spcBef>
                        <a:spcAft>
                          <a:spcPts val="0"/>
                        </a:spcAft>
                        <a:buNone/>
                      </a:pPr>
                      <a:r>
                        <a:rPr lang="en-GB"/>
                        <a:t>Signal Timing</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a:t>9818</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a:t>33067</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587900">
                <a:tc>
                  <a:txBody>
                    <a:bodyPr/>
                    <a:lstStyle/>
                    <a:p>
                      <a:pPr indent="0" lvl="0" marL="0" rtl="0" algn="l">
                        <a:spcBef>
                          <a:spcPts val="0"/>
                        </a:spcBef>
                        <a:spcAft>
                          <a:spcPts val="0"/>
                        </a:spcAft>
                        <a:buNone/>
                      </a:pPr>
                      <a:r>
                        <a:rPr lang="en-GB"/>
                        <a:t>Left Turn Traffic Calming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a:t>227</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GB"/>
                        <a:t>8094</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bl>
          </a:graphicData>
        </a:graphic>
      </p:graphicFrame>
      <p:sp>
        <p:nvSpPr>
          <p:cNvPr id="484" name="Google Shape;484;p33"/>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Spatial Analysis</a:t>
            </a:r>
            <a:r>
              <a:rPr b="0" lang="en-GB">
                <a:solidFill>
                  <a:srgbClr val="000000"/>
                </a:solidFill>
              </a:rPr>
              <a:t> - Case Study</a:t>
            </a:r>
            <a:endParaRPr/>
          </a:p>
        </p:txBody>
      </p:sp>
      <p:sp>
        <p:nvSpPr>
          <p:cNvPr id="486" name="Google Shape;486;p33"/>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487" name="Google Shape;487;p33"/>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491" name="Google Shape;491;p33"/>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492" name="Google Shape;492;p33"/>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493" name="Google Shape;493;p33"/>
          <p:cNvGrpSpPr/>
          <p:nvPr/>
        </p:nvGrpSpPr>
        <p:grpSpPr>
          <a:xfrm>
            <a:off x="3229138" y="4643050"/>
            <a:ext cx="756938" cy="281125"/>
            <a:chOff x="409738" y="4643050"/>
            <a:chExt cx="756938" cy="281125"/>
          </a:xfrm>
        </p:grpSpPr>
        <p:sp>
          <p:nvSpPr>
            <p:cNvPr id="494" name="Google Shape;494;p33"/>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33"/>
            <p:cNvPicPr preferRelativeResize="0"/>
            <p:nvPr/>
          </p:nvPicPr>
          <p:blipFill>
            <a:blip r:embed="rId3">
              <a:alphaModFix/>
            </a:blip>
            <a:stretch>
              <a:fillRect/>
            </a:stretch>
          </p:blipFill>
          <p:spPr>
            <a:xfrm flipH="1">
              <a:off x="409738" y="4643050"/>
              <a:ext cx="281125" cy="281125"/>
            </a:xfrm>
            <a:prstGeom prst="rect">
              <a:avLst/>
            </a:prstGeom>
            <a:noFill/>
            <a:ln>
              <a:noFill/>
            </a:ln>
          </p:spPr>
        </p:pic>
      </p:grpSp>
      <p:sp>
        <p:nvSpPr>
          <p:cNvPr id="496" name="Google Shape;496;p33"/>
          <p:cNvSpPr/>
          <p:nvPr/>
        </p:nvSpPr>
        <p:spPr>
          <a:xfrm>
            <a:off x="232900" y="2198525"/>
            <a:ext cx="5316600" cy="47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txBox="1"/>
          <p:nvPr/>
        </p:nvSpPr>
        <p:spPr>
          <a:xfrm>
            <a:off x="1992013" y="1531150"/>
            <a:ext cx="1442100" cy="785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GB" sz="2400">
                <a:solidFill>
                  <a:schemeClr val="lt1"/>
                </a:solidFill>
              </a:rPr>
              <a:t>😫</a:t>
            </a:r>
            <a:r>
              <a:rPr b="1" lang="en-GB" sz="1200">
                <a:solidFill>
                  <a:schemeClr val="lt1"/>
                </a:solidFill>
              </a:rPr>
              <a:t> </a:t>
            </a:r>
            <a:endParaRPr b="1" sz="1200">
              <a:solidFill>
                <a:schemeClr val="lt1"/>
              </a:solidFill>
            </a:endParaRPr>
          </a:p>
          <a:p>
            <a:pPr indent="0" lvl="0" marL="457200" rtl="0" algn="l">
              <a:spcBef>
                <a:spcPts val="0"/>
              </a:spcBef>
              <a:spcAft>
                <a:spcPts val="0"/>
              </a:spcAft>
              <a:buNone/>
            </a:pPr>
            <a:r>
              <a:rPr b="1" lang="en-GB" sz="1200">
                <a:solidFill>
                  <a:schemeClr val="lt1"/>
                </a:solidFill>
              </a:rPr>
              <a:t>Bronx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01" name="Shape 501"/>
        <p:cNvGrpSpPr/>
        <p:nvPr/>
      </p:nvGrpSpPr>
      <p:grpSpPr>
        <a:xfrm>
          <a:off x="0" y="0"/>
          <a:ext cx="0" cy="0"/>
          <a:chOff x="0" y="0"/>
          <a:chExt cx="0" cy="0"/>
        </a:xfrm>
      </p:grpSpPr>
      <p:graphicFrame>
        <p:nvGraphicFramePr>
          <p:cNvPr id="502" name="Google Shape;502;p34"/>
          <p:cNvGraphicFramePr/>
          <p:nvPr/>
        </p:nvGraphicFramePr>
        <p:xfrm>
          <a:off x="736075" y="1226450"/>
          <a:ext cx="3000000" cy="3000000"/>
        </p:xfrm>
        <a:graphic>
          <a:graphicData uri="http://schemas.openxmlformats.org/drawingml/2006/table">
            <a:tbl>
              <a:tblPr>
                <a:noFill/>
                <a:tableStyleId>{87D3F8CB-EB1C-4436-8600-3DBBFD2D970F}</a:tableStyleId>
              </a:tblPr>
              <a:tblGrid>
                <a:gridCol w="1928250"/>
                <a:gridCol w="1031875"/>
                <a:gridCol w="1092575"/>
                <a:gridCol w="1198800"/>
              </a:tblGrid>
              <a:tr h="539900">
                <a:tc>
                  <a:txBody>
                    <a:bodyPr/>
                    <a:lstStyle/>
                    <a:p>
                      <a:pPr indent="0" lvl="0" marL="0" rtl="0" algn="ctr">
                        <a:spcBef>
                          <a:spcPts val="0"/>
                        </a:spcBef>
                        <a:spcAft>
                          <a:spcPts val="0"/>
                        </a:spcAft>
                        <a:buNone/>
                      </a:pPr>
                      <a:r>
                        <a:rPr b="1" lang="en-GB" sz="1200">
                          <a:solidFill>
                            <a:srgbClr val="FFFFFF"/>
                          </a:solidFill>
                        </a:rPr>
                        <a:t>Initiatives</a:t>
                      </a:r>
                      <a:endParaRPr b="1" sz="1200">
                        <a:solidFill>
                          <a:srgbClr val="FFFFFF"/>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GB" sz="1200">
                          <a:solidFill>
                            <a:srgbClr val="FFFFFF"/>
                          </a:solidFill>
                        </a:rPr>
                        <a:t>Negative Changes</a:t>
                      </a:r>
                      <a:endParaRPr b="1" sz="1200">
                        <a:solidFill>
                          <a:srgbClr val="FFFFFF"/>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GB" sz="1200">
                          <a:solidFill>
                            <a:srgbClr val="FFFFFF"/>
                          </a:solidFill>
                        </a:rPr>
                        <a:t>Positive</a:t>
                      </a:r>
                      <a:r>
                        <a:rPr b="1" lang="en-GB" sz="1200">
                          <a:solidFill>
                            <a:srgbClr val="FFFFFF"/>
                          </a:solidFill>
                        </a:rPr>
                        <a:t> Changes</a:t>
                      </a:r>
                      <a:endParaRPr b="1" sz="1200">
                        <a:solidFill>
                          <a:srgbClr val="FFFFFF"/>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GB" sz="1200">
                          <a:solidFill>
                            <a:srgbClr val="FFFFFF"/>
                          </a:solidFill>
                        </a:rPr>
                        <a:t>Insignificant</a:t>
                      </a:r>
                      <a:endParaRPr b="1" sz="1200">
                        <a:solidFill>
                          <a:srgbClr val="FFFFFF"/>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r>
              <a:tr h="392650">
                <a:tc>
                  <a:txBody>
                    <a:bodyPr/>
                    <a:lstStyle/>
                    <a:p>
                      <a:pPr indent="0" lvl="0" marL="0" rtl="0" algn="l">
                        <a:spcBef>
                          <a:spcPts val="0"/>
                        </a:spcBef>
                        <a:spcAft>
                          <a:spcPts val="0"/>
                        </a:spcAft>
                        <a:buNone/>
                      </a:pPr>
                      <a:r>
                        <a:rPr b="1" lang="en-GB" sz="1100"/>
                        <a:t>Arterial Slow Zones</a:t>
                      </a:r>
                      <a:endParaRPr b="1"/>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377575">
                <a:tc>
                  <a:txBody>
                    <a:bodyPr/>
                    <a:lstStyle/>
                    <a:p>
                      <a:pPr indent="0" lvl="0" marL="0" rtl="0" algn="l">
                        <a:spcBef>
                          <a:spcPts val="0"/>
                        </a:spcBef>
                        <a:spcAft>
                          <a:spcPts val="0"/>
                        </a:spcAft>
                        <a:buNone/>
                      </a:pPr>
                      <a:r>
                        <a:rPr lang="en-GB" sz="1100"/>
                        <a:t>Neighborhood Slow Zones</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r>
              <a:tr h="377575">
                <a:tc>
                  <a:txBody>
                    <a:bodyPr/>
                    <a:lstStyle/>
                    <a:p>
                      <a:pPr indent="0" lvl="0" marL="0" rtl="0" algn="l">
                        <a:spcBef>
                          <a:spcPts val="0"/>
                        </a:spcBef>
                        <a:spcAft>
                          <a:spcPts val="0"/>
                        </a:spcAft>
                        <a:buNone/>
                      </a:pPr>
                      <a:r>
                        <a:rPr lang="en-GB" sz="1100"/>
                        <a:t>Signal Timing</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377575">
                <a:tc>
                  <a:txBody>
                    <a:bodyPr/>
                    <a:lstStyle/>
                    <a:p>
                      <a:pPr indent="0" lvl="0" marL="0" rtl="0" algn="l">
                        <a:spcBef>
                          <a:spcPts val="0"/>
                        </a:spcBef>
                        <a:spcAft>
                          <a:spcPts val="0"/>
                        </a:spcAft>
                        <a:buNone/>
                      </a:pPr>
                      <a:r>
                        <a:rPr b="1" lang="en-GB" sz="1100"/>
                        <a:t>Speed Humps</a:t>
                      </a:r>
                      <a:endParaRPr b="1"/>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r>
              <a:tr h="377575">
                <a:tc>
                  <a:txBody>
                    <a:bodyPr/>
                    <a:lstStyle/>
                    <a:p>
                      <a:pPr indent="0" lvl="0" marL="0" rtl="0" algn="l">
                        <a:spcBef>
                          <a:spcPts val="0"/>
                        </a:spcBef>
                        <a:spcAft>
                          <a:spcPts val="0"/>
                        </a:spcAft>
                        <a:buNone/>
                      </a:pPr>
                      <a:r>
                        <a:rPr lang="en-GB" sz="1100"/>
                        <a:t>Enhanced Crossings</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9"/>
                    </a:solidFill>
                  </a:tcPr>
                </a:tc>
              </a:tr>
              <a:tr h="377575">
                <a:tc>
                  <a:txBody>
                    <a:bodyPr/>
                    <a:lstStyle/>
                    <a:p>
                      <a:pPr indent="0" lvl="0" marL="0" rtl="0" algn="l">
                        <a:spcBef>
                          <a:spcPts val="0"/>
                        </a:spcBef>
                        <a:spcAft>
                          <a:spcPts val="0"/>
                        </a:spcAft>
                        <a:buNone/>
                      </a:pPr>
                      <a:r>
                        <a:rPr lang="en-GB" sz="1100"/>
                        <a:t>Left Turn Traffic Calming</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7B7B7"/>
                    </a:solidFill>
                  </a:tcPr>
                </a:tc>
              </a:tr>
            </a:tbl>
          </a:graphicData>
        </a:graphic>
      </p:graphicFrame>
      <p:sp>
        <p:nvSpPr>
          <p:cNvPr id="503" name="Google Shape;503;p34"/>
          <p:cNvSpPr/>
          <p:nvPr/>
        </p:nvSpPr>
        <p:spPr>
          <a:xfrm>
            <a:off x="3019350" y="1810150"/>
            <a:ext cx="288300" cy="281100"/>
          </a:xfrm>
          <a:prstGeom prst="roundRect">
            <a:avLst>
              <a:gd fmla="val 16667"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sp>
        <p:nvSpPr>
          <p:cNvPr id="504" name="Google Shape;504;p34"/>
          <p:cNvSpPr/>
          <p:nvPr/>
        </p:nvSpPr>
        <p:spPr>
          <a:xfrm>
            <a:off x="4058925" y="2214450"/>
            <a:ext cx="288300" cy="281100"/>
          </a:xfrm>
          <a:prstGeom prst="roundRect">
            <a:avLst>
              <a:gd fmla="val 16667"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sp>
        <p:nvSpPr>
          <p:cNvPr id="505" name="Google Shape;505;p34"/>
          <p:cNvSpPr/>
          <p:nvPr/>
        </p:nvSpPr>
        <p:spPr>
          <a:xfrm>
            <a:off x="4058925" y="2589875"/>
            <a:ext cx="288300" cy="281100"/>
          </a:xfrm>
          <a:prstGeom prst="roundRect">
            <a:avLst>
              <a:gd fmla="val 16667"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sp>
        <p:nvSpPr>
          <p:cNvPr id="506" name="Google Shape;506;p34"/>
          <p:cNvSpPr/>
          <p:nvPr/>
        </p:nvSpPr>
        <p:spPr>
          <a:xfrm>
            <a:off x="5272025" y="2973400"/>
            <a:ext cx="288300" cy="281100"/>
          </a:xfrm>
          <a:prstGeom prst="roundRect">
            <a:avLst>
              <a:gd fmla="val 16667"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sp>
        <p:nvSpPr>
          <p:cNvPr id="507" name="Google Shape;507;p34"/>
          <p:cNvSpPr/>
          <p:nvPr/>
        </p:nvSpPr>
        <p:spPr>
          <a:xfrm>
            <a:off x="5272025" y="3347600"/>
            <a:ext cx="288300" cy="281100"/>
          </a:xfrm>
          <a:prstGeom prst="roundRect">
            <a:avLst>
              <a:gd fmla="val 16667"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sp>
        <p:nvSpPr>
          <p:cNvPr id="508" name="Google Shape;508;p34"/>
          <p:cNvSpPr/>
          <p:nvPr/>
        </p:nvSpPr>
        <p:spPr>
          <a:xfrm>
            <a:off x="5272025" y="3735075"/>
            <a:ext cx="288300" cy="281100"/>
          </a:xfrm>
          <a:prstGeom prst="roundRect">
            <a:avLst>
              <a:gd fmla="val 16667"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cxnSp>
        <p:nvCxnSpPr>
          <p:cNvPr id="509" name="Google Shape;509;p34"/>
          <p:cNvCxnSpPr/>
          <p:nvPr/>
        </p:nvCxnSpPr>
        <p:spPr>
          <a:xfrm>
            <a:off x="6125675" y="997000"/>
            <a:ext cx="27000" cy="3014700"/>
          </a:xfrm>
          <a:prstGeom prst="straightConnector1">
            <a:avLst/>
          </a:prstGeom>
          <a:noFill/>
          <a:ln cap="flat" cmpd="sng" w="9525">
            <a:solidFill>
              <a:schemeClr val="dk2"/>
            </a:solidFill>
            <a:prstDash val="dot"/>
            <a:round/>
            <a:headEnd len="med" w="med" type="none"/>
            <a:tailEnd len="med" w="med" type="none"/>
          </a:ln>
        </p:spPr>
      </p:cxnSp>
      <p:sp>
        <p:nvSpPr>
          <p:cNvPr id="510" name="Google Shape;510;p34"/>
          <p:cNvSpPr txBox="1"/>
          <p:nvPr/>
        </p:nvSpPr>
        <p:spPr>
          <a:xfrm>
            <a:off x="6200300" y="1837550"/>
            <a:ext cx="22953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600">
              <a:solidFill>
                <a:schemeClr val="dk1"/>
              </a:solidFill>
              <a:latin typeface="Impact"/>
              <a:ea typeface="Impact"/>
              <a:cs typeface="Impact"/>
              <a:sym typeface="Impact"/>
            </a:endParaRPr>
          </a:p>
        </p:txBody>
      </p:sp>
      <p:sp>
        <p:nvSpPr>
          <p:cNvPr id="511" name="Google Shape;511;p34"/>
          <p:cNvSpPr txBox="1"/>
          <p:nvPr/>
        </p:nvSpPr>
        <p:spPr>
          <a:xfrm>
            <a:off x="6429400" y="3778663"/>
            <a:ext cx="2295300" cy="28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9600">
              <a:solidFill>
                <a:schemeClr val="dk1"/>
              </a:solidFill>
              <a:latin typeface="Impact"/>
              <a:ea typeface="Impact"/>
              <a:cs typeface="Impact"/>
              <a:sym typeface="Impact"/>
            </a:endParaRPr>
          </a:p>
        </p:txBody>
      </p:sp>
      <p:sp>
        <p:nvSpPr>
          <p:cNvPr id="512" name="Google Shape;512;p34"/>
          <p:cNvSpPr txBox="1"/>
          <p:nvPr/>
        </p:nvSpPr>
        <p:spPr>
          <a:xfrm>
            <a:off x="6290775" y="2177825"/>
            <a:ext cx="2433900" cy="8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T</a:t>
            </a:r>
            <a:r>
              <a:rPr lang="en-GB"/>
              <a:t>he implementation of the </a:t>
            </a:r>
            <a:r>
              <a:rPr b="1" lang="en-GB"/>
              <a:t>Arterial Slow Zones</a:t>
            </a:r>
            <a:r>
              <a:rPr lang="en-GB"/>
              <a:t> initiative helps to reduce the number of cyclists injured or killed </a:t>
            </a:r>
            <a:r>
              <a:rPr lang="en-GB"/>
              <a:t>in the event of a collision</a:t>
            </a:r>
            <a:r>
              <a:rPr lang="en-GB"/>
              <a:t>.</a:t>
            </a:r>
            <a:endParaRPr/>
          </a:p>
        </p:txBody>
      </p:sp>
      <p:sp>
        <p:nvSpPr>
          <p:cNvPr id="513" name="Google Shape;513;p34"/>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Regression Result</a:t>
            </a:r>
            <a:endParaRPr/>
          </a:p>
        </p:txBody>
      </p:sp>
      <p:sp>
        <p:nvSpPr>
          <p:cNvPr id="515" name="Google Shape;515;p34"/>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516" name="Google Shape;516;p34"/>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520" name="Google Shape;520;p34"/>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521" name="Google Shape;521;p34"/>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522" name="Google Shape;522;p34"/>
          <p:cNvGrpSpPr/>
          <p:nvPr/>
        </p:nvGrpSpPr>
        <p:grpSpPr>
          <a:xfrm>
            <a:off x="3229138" y="4643050"/>
            <a:ext cx="756938" cy="281125"/>
            <a:chOff x="409738" y="4643050"/>
            <a:chExt cx="756938" cy="281125"/>
          </a:xfrm>
        </p:grpSpPr>
        <p:sp>
          <p:nvSpPr>
            <p:cNvPr id="523" name="Google Shape;523;p34"/>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34"/>
            <p:cNvPicPr preferRelativeResize="0"/>
            <p:nvPr/>
          </p:nvPicPr>
          <p:blipFill>
            <a:blip r:embed="rId3">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28" name="Shape 528"/>
        <p:cNvGrpSpPr/>
        <p:nvPr/>
      </p:nvGrpSpPr>
      <p:grpSpPr>
        <a:xfrm>
          <a:off x="0" y="0"/>
          <a:ext cx="0" cy="0"/>
          <a:chOff x="0" y="0"/>
          <a:chExt cx="0" cy="0"/>
        </a:xfrm>
      </p:grpSpPr>
      <p:grpSp>
        <p:nvGrpSpPr>
          <p:cNvPr id="529" name="Google Shape;529;p35"/>
          <p:cNvGrpSpPr/>
          <p:nvPr/>
        </p:nvGrpSpPr>
        <p:grpSpPr>
          <a:xfrm>
            <a:off x="4293319" y="1480475"/>
            <a:ext cx="602341" cy="390302"/>
            <a:chOff x="5772250" y="1771950"/>
            <a:chExt cx="3092100" cy="1599600"/>
          </a:xfrm>
        </p:grpSpPr>
        <p:cxnSp>
          <p:nvCxnSpPr>
            <p:cNvPr id="530" name="Google Shape;530;p35"/>
            <p:cNvCxnSpPr/>
            <p:nvPr/>
          </p:nvCxnSpPr>
          <p:spPr>
            <a:xfrm>
              <a:off x="5772250" y="1771950"/>
              <a:ext cx="0" cy="1599600"/>
            </a:xfrm>
            <a:prstGeom prst="straightConnector1">
              <a:avLst/>
            </a:prstGeom>
            <a:noFill/>
            <a:ln cap="flat" cmpd="sng" w="19050">
              <a:solidFill>
                <a:schemeClr val="dk1"/>
              </a:solidFill>
              <a:prstDash val="solid"/>
              <a:round/>
              <a:headEnd len="med" w="med" type="none"/>
              <a:tailEnd len="med" w="med" type="none"/>
            </a:ln>
          </p:spPr>
        </p:cxnSp>
        <p:cxnSp>
          <p:nvCxnSpPr>
            <p:cNvPr id="531" name="Google Shape;531;p35"/>
            <p:cNvCxnSpPr/>
            <p:nvPr/>
          </p:nvCxnSpPr>
          <p:spPr>
            <a:xfrm>
              <a:off x="5772250" y="1777775"/>
              <a:ext cx="3092100" cy="0"/>
            </a:xfrm>
            <a:prstGeom prst="straightConnector1">
              <a:avLst/>
            </a:prstGeom>
            <a:noFill/>
            <a:ln cap="flat" cmpd="sng" w="19050">
              <a:solidFill>
                <a:schemeClr val="dk1"/>
              </a:solidFill>
              <a:prstDash val="solid"/>
              <a:round/>
              <a:headEnd len="med" w="med" type="none"/>
              <a:tailEnd len="med" w="med" type="none"/>
            </a:ln>
          </p:spPr>
        </p:cxnSp>
      </p:grpSp>
      <p:grpSp>
        <p:nvGrpSpPr>
          <p:cNvPr id="532" name="Google Shape;532;p35"/>
          <p:cNvGrpSpPr/>
          <p:nvPr/>
        </p:nvGrpSpPr>
        <p:grpSpPr>
          <a:xfrm rot="10800000">
            <a:off x="6858869" y="3519662"/>
            <a:ext cx="602341" cy="390302"/>
            <a:chOff x="5772250" y="1771950"/>
            <a:chExt cx="3092100" cy="1599600"/>
          </a:xfrm>
        </p:grpSpPr>
        <p:cxnSp>
          <p:nvCxnSpPr>
            <p:cNvPr id="533" name="Google Shape;533;p35"/>
            <p:cNvCxnSpPr/>
            <p:nvPr/>
          </p:nvCxnSpPr>
          <p:spPr>
            <a:xfrm>
              <a:off x="5772250" y="1771950"/>
              <a:ext cx="0" cy="1599600"/>
            </a:xfrm>
            <a:prstGeom prst="straightConnector1">
              <a:avLst/>
            </a:prstGeom>
            <a:noFill/>
            <a:ln cap="flat" cmpd="sng" w="19050">
              <a:solidFill>
                <a:schemeClr val="dk1"/>
              </a:solidFill>
              <a:prstDash val="solid"/>
              <a:round/>
              <a:headEnd len="med" w="med" type="none"/>
              <a:tailEnd len="med" w="med" type="none"/>
            </a:ln>
          </p:spPr>
        </p:cxnSp>
        <p:cxnSp>
          <p:nvCxnSpPr>
            <p:cNvPr id="534" name="Google Shape;534;p35"/>
            <p:cNvCxnSpPr/>
            <p:nvPr/>
          </p:nvCxnSpPr>
          <p:spPr>
            <a:xfrm>
              <a:off x="5772250" y="1777775"/>
              <a:ext cx="3092100" cy="0"/>
            </a:xfrm>
            <a:prstGeom prst="straightConnector1">
              <a:avLst/>
            </a:prstGeom>
            <a:noFill/>
            <a:ln cap="flat" cmpd="sng" w="19050">
              <a:solidFill>
                <a:schemeClr val="dk1"/>
              </a:solidFill>
              <a:prstDash val="solid"/>
              <a:round/>
              <a:headEnd len="med" w="med" type="none"/>
              <a:tailEnd len="med" w="med" type="none"/>
            </a:ln>
          </p:spPr>
        </p:cxnSp>
      </p:grpSp>
      <p:sp>
        <p:nvSpPr>
          <p:cNvPr id="535" name="Google Shape;535;p35"/>
          <p:cNvSpPr txBox="1"/>
          <p:nvPr/>
        </p:nvSpPr>
        <p:spPr>
          <a:xfrm>
            <a:off x="3163475" y="4293900"/>
            <a:ext cx="2753700" cy="20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t>Source: https://www1.nyc.gov/html/dot/downloads/pdf/bike-safety-plan.pdf</a:t>
            </a:r>
            <a:endParaRPr sz="600"/>
          </a:p>
        </p:txBody>
      </p:sp>
      <p:pic>
        <p:nvPicPr>
          <p:cNvPr id="536" name="Google Shape;536;p35"/>
          <p:cNvPicPr preferRelativeResize="0"/>
          <p:nvPr/>
        </p:nvPicPr>
        <p:blipFill>
          <a:blip r:embed="rId3">
            <a:alphaModFix/>
          </a:blip>
          <a:stretch>
            <a:fillRect/>
          </a:stretch>
        </p:blipFill>
        <p:spPr>
          <a:xfrm flipH="1">
            <a:off x="5801938" y="2508275"/>
            <a:ext cx="281125" cy="281125"/>
          </a:xfrm>
          <a:prstGeom prst="rect">
            <a:avLst/>
          </a:prstGeom>
          <a:noFill/>
          <a:ln>
            <a:noFill/>
          </a:ln>
        </p:spPr>
      </p:pic>
      <p:sp>
        <p:nvSpPr>
          <p:cNvPr id="537" name="Google Shape;537;p35"/>
          <p:cNvSpPr txBox="1"/>
          <p:nvPr/>
        </p:nvSpPr>
        <p:spPr>
          <a:xfrm>
            <a:off x="5060800" y="2079625"/>
            <a:ext cx="1763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2017 ⇨ 2018</a:t>
            </a:r>
            <a:endParaRPr/>
          </a:p>
        </p:txBody>
      </p:sp>
      <p:grpSp>
        <p:nvGrpSpPr>
          <p:cNvPr id="538" name="Google Shape;538;p35"/>
          <p:cNvGrpSpPr/>
          <p:nvPr/>
        </p:nvGrpSpPr>
        <p:grpSpPr>
          <a:xfrm>
            <a:off x="5060728" y="2477538"/>
            <a:ext cx="1763544" cy="342600"/>
            <a:chOff x="6941400" y="2508275"/>
            <a:chExt cx="1724400" cy="342600"/>
          </a:xfrm>
        </p:grpSpPr>
        <p:sp>
          <p:nvSpPr>
            <p:cNvPr id="539" name="Google Shape;539;p35"/>
            <p:cNvSpPr/>
            <p:nvPr/>
          </p:nvSpPr>
          <p:spPr>
            <a:xfrm>
              <a:off x="6941400" y="2508275"/>
              <a:ext cx="1724400" cy="342600"/>
            </a:xfrm>
            <a:prstGeom prst="rect">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0B0080"/>
                  </a:solidFill>
                </a:rPr>
                <a:t>     ↓ 4.61%</a:t>
              </a:r>
              <a:endParaRPr sz="2400">
                <a:solidFill>
                  <a:srgbClr val="0B0080"/>
                </a:solidFill>
              </a:endParaRPr>
            </a:p>
          </p:txBody>
        </p:sp>
        <p:pic>
          <p:nvPicPr>
            <p:cNvPr id="540" name="Google Shape;540;p35"/>
            <p:cNvPicPr preferRelativeResize="0"/>
            <p:nvPr/>
          </p:nvPicPr>
          <p:blipFill>
            <a:blip r:embed="rId3">
              <a:alphaModFix/>
            </a:blip>
            <a:stretch>
              <a:fillRect/>
            </a:stretch>
          </p:blipFill>
          <p:spPr>
            <a:xfrm flipH="1">
              <a:off x="7057138" y="2539000"/>
              <a:ext cx="281125" cy="281125"/>
            </a:xfrm>
            <a:prstGeom prst="rect">
              <a:avLst/>
            </a:prstGeom>
            <a:noFill/>
            <a:ln>
              <a:noFill/>
            </a:ln>
          </p:spPr>
        </p:pic>
      </p:grpSp>
      <p:sp>
        <p:nvSpPr>
          <p:cNvPr id="541" name="Google Shape;541;p35"/>
          <p:cNvSpPr/>
          <p:nvPr/>
        </p:nvSpPr>
        <p:spPr>
          <a:xfrm>
            <a:off x="5060800" y="3104350"/>
            <a:ext cx="1763400" cy="3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4A86E8"/>
                </a:solidFill>
              </a:rPr>
              <a:t>Other:  </a:t>
            </a:r>
            <a:r>
              <a:rPr b="1" lang="en-GB">
                <a:solidFill>
                  <a:srgbClr val="1155CC"/>
                </a:solidFill>
              </a:rPr>
              <a:t>↓ 3.43%</a:t>
            </a:r>
            <a:endParaRPr/>
          </a:p>
        </p:txBody>
      </p:sp>
      <p:sp>
        <p:nvSpPr>
          <p:cNvPr id="542" name="Google Shape;542;p35"/>
          <p:cNvSpPr txBox="1"/>
          <p:nvPr/>
        </p:nvSpPr>
        <p:spPr>
          <a:xfrm>
            <a:off x="4450300" y="1686225"/>
            <a:ext cx="2984400" cy="2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Number</a:t>
            </a:r>
            <a:r>
              <a:rPr b="1" lang="en-GB"/>
              <a:t> </a:t>
            </a:r>
            <a:r>
              <a:rPr lang="en-GB"/>
              <a:t>of cyclists injured or killed </a:t>
            </a:r>
            <a:endParaRPr/>
          </a:p>
        </p:txBody>
      </p:sp>
      <p:sp>
        <p:nvSpPr>
          <p:cNvPr id="543" name="Google Shape;543;p35"/>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Evaluation of Bike Priority Districts </a:t>
            </a:r>
            <a:endParaRPr/>
          </a:p>
        </p:txBody>
      </p:sp>
      <p:sp>
        <p:nvSpPr>
          <p:cNvPr id="545" name="Google Shape;545;p35"/>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pic>
        <p:nvPicPr>
          <p:cNvPr id="546" name="Google Shape;546;p35"/>
          <p:cNvPicPr preferRelativeResize="0"/>
          <p:nvPr/>
        </p:nvPicPr>
        <p:blipFill rotWithShape="1">
          <a:blip r:embed="rId4">
            <a:alphaModFix/>
          </a:blip>
          <a:srcRect b="0" l="50956" r="0" t="1088"/>
          <a:stretch/>
        </p:blipFill>
        <p:spPr>
          <a:xfrm>
            <a:off x="868175" y="1279962"/>
            <a:ext cx="2295301" cy="3124008"/>
          </a:xfrm>
          <a:prstGeom prst="rect">
            <a:avLst/>
          </a:prstGeom>
          <a:noFill/>
          <a:ln>
            <a:noFill/>
          </a:ln>
          <a:effectLst>
            <a:outerShdw blurRad="142875" rotWithShape="0" algn="bl" dir="5400000" dist="19050">
              <a:srgbClr val="000000">
                <a:alpha val="50000"/>
              </a:srgbClr>
            </a:outerShdw>
          </a:effectLst>
        </p:spPr>
      </p:pic>
      <p:sp>
        <p:nvSpPr>
          <p:cNvPr id="547" name="Google Shape;547;p35"/>
          <p:cNvSpPr txBox="1"/>
          <p:nvPr/>
        </p:nvSpPr>
        <p:spPr>
          <a:xfrm>
            <a:off x="822375" y="822600"/>
            <a:ext cx="2187300" cy="39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rPr>
              <a:t>Bike Priority Districts</a:t>
            </a:r>
            <a:endParaRPr sz="1200">
              <a:solidFill>
                <a:schemeClr val="dk1"/>
              </a:solidFill>
            </a:endParaRPr>
          </a:p>
        </p:txBody>
      </p:sp>
      <p:sp>
        <p:nvSpPr>
          <p:cNvPr id="548" name="Google Shape;548;p35"/>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552" name="Google Shape;552;p35"/>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553" name="Google Shape;553;p35"/>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554" name="Google Shape;554;p35"/>
          <p:cNvGrpSpPr/>
          <p:nvPr/>
        </p:nvGrpSpPr>
        <p:grpSpPr>
          <a:xfrm>
            <a:off x="3229138" y="4643050"/>
            <a:ext cx="756938" cy="281125"/>
            <a:chOff x="409738" y="4643050"/>
            <a:chExt cx="756938" cy="281125"/>
          </a:xfrm>
        </p:grpSpPr>
        <p:sp>
          <p:nvSpPr>
            <p:cNvPr id="555" name="Google Shape;555;p35"/>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35"/>
            <p:cNvPicPr preferRelativeResize="0"/>
            <p:nvPr/>
          </p:nvPicPr>
          <p:blipFill>
            <a:blip r:embed="rId3">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60" name="Shape 560"/>
        <p:cNvGrpSpPr/>
        <p:nvPr/>
      </p:nvGrpSpPr>
      <p:grpSpPr>
        <a:xfrm>
          <a:off x="0" y="0"/>
          <a:ext cx="0" cy="0"/>
          <a:chOff x="0" y="0"/>
          <a:chExt cx="0" cy="0"/>
        </a:xfrm>
      </p:grpSpPr>
      <p:pic>
        <p:nvPicPr>
          <p:cNvPr id="561" name="Google Shape;561;p36"/>
          <p:cNvPicPr preferRelativeResize="0"/>
          <p:nvPr/>
        </p:nvPicPr>
        <p:blipFill rotWithShape="1">
          <a:blip r:embed="rId3">
            <a:alphaModFix/>
          </a:blip>
          <a:srcRect b="0" l="50956" r="0" t="1088"/>
          <a:stretch/>
        </p:blipFill>
        <p:spPr>
          <a:xfrm>
            <a:off x="868175" y="1279962"/>
            <a:ext cx="2295301" cy="3124008"/>
          </a:xfrm>
          <a:prstGeom prst="rect">
            <a:avLst/>
          </a:prstGeom>
          <a:noFill/>
          <a:ln>
            <a:noFill/>
          </a:ln>
          <a:effectLst>
            <a:outerShdw blurRad="142875" rotWithShape="0" algn="bl" dir="5400000" dist="19050">
              <a:srgbClr val="000000">
                <a:alpha val="50000"/>
              </a:srgbClr>
            </a:outerShdw>
          </a:effectLst>
        </p:spPr>
      </p:pic>
      <p:cxnSp>
        <p:nvCxnSpPr>
          <p:cNvPr id="562" name="Google Shape;562;p36"/>
          <p:cNvCxnSpPr>
            <a:stCxn id="563" idx="3"/>
          </p:cNvCxnSpPr>
          <p:nvPr/>
        </p:nvCxnSpPr>
        <p:spPr>
          <a:xfrm flipH="1" rot="10800000">
            <a:off x="2155825" y="2806150"/>
            <a:ext cx="2748900" cy="187200"/>
          </a:xfrm>
          <a:prstGeom prst="straightConnector1">
            <a:avLst/>
          </a:prstGeom>
          <a:noFill/>
          <a:ln cap="flat" cmpd="sng" w="28575">
            <a:solidFill>
              <a:srgbClr val="FF0000"/>
            </a:solidFill>
            <a:prstDash val="solid"/>
            <a:round/>
            <a:headEnd len="med" w="med" type="none"/>
            <a:tailEnd len="med" w="med" type="triangle"/>
          </a:ln>
        </p:spPr>
      </p:cxnSp>
      <p:cxnSp>
        <p:nvCxnSpPr>
          <p:cNvPr id="564" name="Google Shape;564;p36"/>
          <p:cNvCxnSpPr/>
          <p:nvPr/>
        </p:nvCxnSpPr>
        <p:spPr>
          <a:xfrm>
            <a:off x="5036025" y="1294825"/>
            <a:ext cx="716400" cy="0"/>
          </a:xfrm>
          <a:prstGeom prst="straightConnector1">
            <a:avLst/>
          </a:prstGeom>
          <a:noFill/>
          <a:ln cap="flat" cmpd="sng" w="28575">
            <a:solidFill>
              <a:srgbClr val="38761D"/>
            </a:solidFill>
            <a:prstDash val="solid"/>
            <a:round/>
            <a:headEnd len="med" w="med" type="none"/>
            <a:tailEnd len="med" w="med" type="none"/>
          </a:ln>
        </p:spPr>
      </p:cxnSp>
      <p:cxnSp>
        <p:nvCxnSpPr>
          <p:cNvPr id="565" name="Google Shape;565;p36"/>
          <p:cNvCxnSpPr/>
          <p:nvPr/>
        </p:nvCxnSpPr>
        <p:spPr>
          <a:xfrm>
            <a:off x="5036025" y="1168025"/>
            <a:ext cx="716400" cy="0"/>
          </a:xfrm>
          <a:prstGeom prst="straightConnector1">
            <a:avLst/>
          </a:prstGeom>
          <a:noFill/>
          <a:ln cap="flat" cmpd="sng" w="28575">
            <a:solidFill>
              <a:srgbClr val="10AEF8"/>
            </a:solidFill>
            <a:prstDash val="solid"/>
            <a:round/>
            <a:headEnd len="med" w="med" type="none"/>
            <a:tailEnd len="med" w="med" type="none"/>
          </a:ln>
        </p:spPr>
      </p:cxnSp>
      <p:cxnSp>
        <p:nvCxnSpPr>
          <p:cNvPr id="566" name="Google Shape;566;p36"/>
          <p:cNvCxnSpPr/>
          <p:nvPr/>
        </p:nvCxnSpPr>
        <p:spPr>
          <a:xfrm>
            <a:off x="5036025" y="1430438"/>
            <a:ext cx="716400" cy="0"/>
          </a:xfrm>
          <a:prstGeom prst="straightConnector1">
            <a:avLst/>
          </a:prstGeom>
          <a:noFill/>
          <a:ln cap="flat" cmpd="sng" w="28575">
            <a:solidFill>
              <a:srgbClr val="9900FF"/>
            </a:solidFill>
            <a:prstDash val="solid"/>
            <a:round/>
            <a:headEnd len="med" w="med" type="none"/>
            <a:tailEnd len="med" w="med" type="none"/>
          </a:ln>
        </p:spPr>
      </p:cxnSp>
      <p:sp>
        <p:nvSpPr>
          <p:cNvPr id="567" name="Google Shape;567;p36"/>
          <p:cNvSpPr txBox="1"/>
          <p:nvPr/>
        </p:nvSpPr>
        <p:spPr>
          <a:xfrm>
            <a:off x="5959525" y="1115125"/>
            <a:ext cx="12966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Bike Facilities</a:t>
            </a:r>
            <a:endParaRPr/>
          </a:p>
        </p:txBody>
      </p:sp>
      <p:sp>
        <p:nvSpPr>
          <p:cNvPr id="568" name="Google Shape;568;p36"/>
          <p:cNvSpPr txBox="1"/>
          <p:nvPr/>
        </p:nvSpPr>
        <p:spPr>
          <a:xfrm>
            <a:off x="5036025" y="4163425"/>
            <a:ext cx="3217800" cy="281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GB" sz="600"/>
              <a:t>Source: </a:t>
            </a:r>
            <a:r>
              <a:rPr lang="en-GB" sz="600"/>
              <a:t>https://www1.nyc.gov/html/dot/downloads/pdf/bikemap-2019.pdf</a:t>
            </a:r>
            <a:endParaRPr sz="600"/>
          </a:p>
        </p:txBody>
      </p:sp>
      <p:sp>
        <p:nvSpPr>
          <p:cNvPr id="563" name="Google Shape;563;p36"/>
          <p:cNvSpPr/>
          <p:nvPr/>
        </p:nvSpPr>
        <p:spPr>
          <a:xfrm>
            <a:off x="1806325" y="2852800"/>
            <a:ext cx="349500" cy="2811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Facilities Coverage in Prioritized Bike Districts</a:t>
            </a:r>
            <a:endParaRPr/>
          </a:p>
        </p:txBody>
      </p:sp>
      <p:sp>
        <p:nvSpPr>
          <p:cNvPr id="571" name="Google Shape;571;p36"/>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572" name="Google Shape;572;p36"/>
          <p:cNvSpPr txBox="1"/>
          <p:nvPr/>
        </p:nvSpPr>
        <p:spPr>
          <a:xfrm>
            <a:off x="822375" y="822600"/>
            <a:ext cx="2187300" cy="39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rPr>
              <a:t>Bike Priority Districts</a:t>
            </a:r>
            <a:endParaRPr sz="1200">
              <a:solidFill>
                <a:schemeClr val="dk1"/>
              </a:solidFill>
            </a:endParaRPr>
          </a:p>
        </p:txBody>
      </p:sp>
      <p:pic>
        <p:nvPicPr>
          <p:cNvPr id="573" name="Google Shape;573;p36"/>
          <p:cNvPicPr preferRelativeResize="0"/>
          <p:nvPr/>
        </p:nvPicPr>
        <p:blipFill>
          <a:blip r:embed="rId4">
            <a:alphaModFix/>
          </a:blip>
          <a:stretch>
            <a:fillRect/>
          </a:stretch>
        </p:blipFill>
        <p:spPr>
          <a:xfrm>
            <a:off x="5024475" y="1561213"/>
            <a:ext cx="3166711" cy="2546187"/>
          </a:xfrm>
          <a:prstGeom prst="rect">
            <a:avLst/>
          </a:prstGeom>
          <a:noFill/>
          <a:ln cap="flat" cmpd="sng" w="19050">
            <a:solidFill>
              <a:srgbClr val="FF0000"/>
            </a:solidFill>
            <a:prstDash val="dash"/>
            <a:round/>
            <a:headEnd len="sm" w="sm" type="none"/>
            <a:tailEnd len="sm" w="sm" type="none"/>
          </a:ln>
        </p:spPr>
      </p:pic>
      <p:sp>
        <p:nvSpPr>
          <p:cNvPr id="574" name="Google Shape;574;p36"/>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578" name="Google Shape;578;p36"/>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579" name="Google Shape;579;p36"/>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580" name="Google Shape;580;p36"/>
          <p:cNvGrpSpPr/>
          <p:nvPr/>
        </p:nvGrpSpPr>
        <p:grpSpPr>
          <a:xfrm>
            <a:off x="3229138" y="4643050"/>
            <a:ext cx="756938" cy="281125"/>
            <a:chOff x="409738" y="4643050"/>
            <a:chExt cx="756938" cy="281125"/>
          </a:xfrm>
        </p:grpSpPr>
        <p:sp>
          <p:nvSpPr>
            <p:cNvPr id="581" name="Google Shape;581;p36"/>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36"/>
            <p:cNvPicPr preferRelativeResize="0"/>
            <p:nvPr/>
          </p:nvPicPr>
          <p:blipFill>
            <a:blip r:embed="rId5">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393750" y="11662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a:t>
            </a:r>
            <a:r>
              <a:rPr lang="en-GB"/>
              <a:t>f Contents</a:t>
            </a:r>
            <a:endParaRPr/>
          </a:p>
        </p:txBody>
      </p:sp>
      <p:grpSp>
        <p:nvGrpSpPr>
          <p:cNvPr id="108" name="Google Shape;108;p19"/>
          <p:cNvGrpSpPr/>
          <p:nvPr/>
        </p:nvGrpSpPr>
        <p:grpSpPr>
          <a:xfrm>
            <a:off x="1446250" y="2683131"/>
            <a:ext cx="2345700" cy="727200"/>
            <a:chOff x="379450" y="2704925"/>
            <a:chExt cx="2345700" cy="727200"/>
          </a:xfrm>
        </p:grpSpPr>
        <p:sp>
          <p:nvSpPr>
            <p:cNvPr id="109" name="Google Shape;109;p19"/>
            <p:cNvSpPr txBox="1"/>
            <p:nvPr/>
          </p:nvSpPr>
          <p:spPr>
            <a:xfrm>
              <a:off x="379450" y="2704925"/>
              <a:ext cx="2345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aleway"/>
                  <a:ea typeface="Raleway"/>
                  <a:cs typeface="Raleway"/>
                  <a:sym typeface="Raleway"/>
                </a:rPr>
                <a:t>Cycling Trends in NYC</a:t>
              </a:r>
              <a:endParaRPr b="1" sz="1100">
                <a:solidFill>
                  <a:srgbClr val="FFFFFF"/>
                </a:solidFill>
                <a:latin typeface="Raleway"/>
                <a:ea typeface="Raleway"/>
                <a:cs typeface="Raleway"/>
                <a:sym typeface="Raleway"/>
              </a:endParaRPr>
            </a:p>
          </p:txBody>
        </p:sp>
        <p:sp>
          <p:nvSpPr>
            <p:cNvPr id="110" name="Google Shape;110;p19"/>
            <p:cNvSpPr txBox="1"/>
            <p:nvPr/>
          </p:nvSpPr>
          <p:spPr>
            <a:xfrm>
              <a:off x="379452" y="3106625"/>
              <a:ext cx="1920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solidFill>
                    <a:schemeClr val="lt1"/>
                  </a:solidFill>
                  <a:latin typeface="Raleway"/>
                  <a:ea typeface="Raleway"/>
                  <a:cs typeface="Raleway"/>
                  <a:sym typeface="Raleway"/>
                </a:rPr>
                <a:t>Overview of Vision Zero</a:t>
              </a:r>
              <a:endParaRPr b="1" sz="1100">
                <a:solidFill>
                  <a:schemeClr val="lt1"/>
                </a:solidFill>
                <a:latin typeface="Raleway"/>
                <a:ea typeface="Raleway"/>
                <a:cs typeface="Raleway"/>
                <a:sym typeface="Raleway"/>
              </a:endParaRPr>
            </a:p>
          </p:txBody>
        </p:sp>
      </p:grpSp>
      <p:grpSp>
        <p:nvGrpSpPr>
          <p:cNvPr id="111" name="Google Shape;111;p19"/>
          <p:cNvGrpSpPr/>
          <p:nvPr/>
        </p:nvGrpSpPr>
        <p:grpSpPr>
          <a:xfrm>
            <a:off x="6789294" y="2683125"/>
            <a:ext cx="2278506" cy="727200"/>
            <a:chOff x="6713094" y="2683125"/>
            <a:chExt cx="2278506" cy="727200"/>
          </a:xfrm>
        </p:grpSpPr>
        <p:sp>
          <p:nvSpPr>
            <p:cNvPr id="112" name="Google Shape;112;p19"/>
            <p:cNvSpPr txBox="1"/>
            <p:nvPr/>
          </p:nvSpPr>
          <p:spPr>
            <a:xfrm>
              <a:off x="6713100" y="2683125"/>
              <a:ext cx="2278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aleway"/>
                  <a:ea typeface="Raleway"/>
                  <a:cs typeface="Raleway"/>
                  <a:sym typeface="Raleway"/>
                </a:rPr>
                <a:t>Summary of Evaluation</a:t>
              </a:r>
              <a:endParaRPr b="1" sz="1100">
                <a:solidFill>
                  <a:srgbClr val="FFFFFF"/>
                </a:solidFill>
                <a:latin typeface="Raleway"/>
                <a:ea typeface="Raleway"/>
                <a:cs typeface="Raleway"/>
                <a:sym typeface="Raleway"/>
              </a:endParaRPr>
            </a:p>
          </p:txBody>
        </p:sp>
        <p:sp>
          <p:nvSpPr>
            <p:cNvPr id="113" name="Google Shape;113;p19"/>
            <p:cNvSpPr txBox="1"/>
            <p:nvPr/>
          </p:nvSpPr>
          <p:spPr>
            <a:xfrm>
              <a:off x="6713094" y="3084825"/>
              <a:ext cx="1984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aleway"/>
                  <a:ea typeface="Raleway"/>
                  <a:cs typeface="Raleway"/>
                  <a:sym typeface="Raleway"/>
                </a:rPr>
                <a:t>Recommendations</a:t>
              </a:r>
              <a:endParaRPr b="1" sz="1100">
                <a:solidFill>
                  <a:srgbClr val="FFFFFF"/>
                </a:solidFill>
                <a:latin typeface="Raleway"/>
                <a:ea typeface="Raleway"/>
                <a:cs typeface="Raleway"/>
                <a:sym typeface="Raleway"/>
              </a:endParaRPr>
            </a:p>
          </p:txBody>
        </p:sp>
      </p:grpSp>
      <p:grpSp>
        <p:nvGrpSpPr>
          <p:cNvPr id="114" name="Google Shape;114;p19"/>
          <p:cNvGrpSpPr/>
          <p:nvPr/>
        </p:nvGrpSpPr>
        <p:grpSpPr>
          <a:xfrm>
            <a:off x="3983263" y="2683125"/>
            <a:ext cx="2278502" cy="1128900"/>
            <a:chOff x="2468373" y="2704925"/>
            <a:chExt cx="2278502" cy="1128900"/>
          </a:xfrm>
        </p:grpSpPr>
        <p:sp>
          <p:nvSpPr>
            <p:cNvPr id="115" name="Google Shape;115;p19"/>
            <p:cNvSpPr txBox="1"/>
            <p:nvPr/>
          </p:nvSpPr>
          <p:spPr>
            <a:xfrm>
              <a:off x="2468375" y="2704925"/>
              <a:ext cx="2278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aleway"/>
                  <a:ea typeface="Raleway"/>
                  <a:cs typeface="Raleway"/>
                  <a:sym typeface="Raleway"/>
                </a:rPr>
                <a:t>Exploratory Data Analysis</a:t>
              </a:r>
              <a:endParaRPr b="1" sz="1100">
                <a:solidFill>
                  <a:srgbClr val="FFFFFF"/>
                </a:solidFill>
                <a:latin typeface="Raleway"/>
                <a:ea typeface="Raleway"/>
                <a:cs typeface="Raleway"/>
                <a:sym typeface="Raleway"/>
              </a:endParaRPr>
            </a:p>
          </p:txBody>
        </p:sp>
        <p:sp>
          <p:nvSpPr>
            <p:cNvPr id="116" name="Google Shape;116;p19"/>
            <p:cNvSpPr txBox="1"/>
            <p:nvPr/>
          </p:nvSpPr>
          <p:spPr>
            <a:xfrm>
              <a:off x="2468373" y="3106625"/>
              <a:ext cx="2088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aleway"/>
                  <a:ea typeface="Raleway"/>
                  <a:cs typeface="Raleway"/>
                  <a:sym typeface="Raleway"/>
                </a:rPr>
                <a:t>Qualitative Evaluation</a:t>
              </a:r>
              <a:endParaRPr b="1" sz="1100">
                <a:solidFill>
                  <a:srgbClr val="FFFFFF"/>
                </a:solidFill>
                <a:latin typeface="Raleway"/>
                <a:ea typeface="Raleway"/>
                <a:cs typeface="Raleway"/>
                <a:sym typeface="Raleway"/>
              </a:endParaRPr>
            </a:p>
          </p:txBody>
        </p:sp>
        <p:sp>
          <p:nvSpPr>
            <p:cNvPr id="117" name="Google Shape;117;p19"/>
            <p:cNvSpPr txBox="1"/>
            <p:nvPr/>
          </p:nvSpPr>
          <p:spPr>
            <a:xfrm>
              <a:off x="2468373" y="3508325"/>
              <a:ext cx="2088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solidFill>
                    <a:srgbClr val="FFFFFF"/>
                  </a:solidFill>
                  <a:latin typeface="Raleway"/>
                  <a:ea typeface="Raleway"/>
                  <a:cs typeface="Raleway"/>
                  <a:sym typeface="Raleway"/>
                </a:rPr>
                <a:t>Quantitative Evaluation</a:t>
              </a:r>
              <a:endParaRPr b="1" sz="1100">
                <a:solidFill>
                  <a:srgbClr val="FFFFFF"/>
                </a:solidFill>
                <a:latin typeface="Raleway"/>
                <a:ea typeface="Raleway"/>
                <a:cs typeface="Raleway"/>
                <a:sym typeface="Raleway"/>
              </a:endParaRPr>
            </a:p>
          </p:txBody>
        </p:sp>
      </p:grpSp>
      <p:sp>
        <p:nvSpPr>
          <p:cNvPr id="118" name="Google Shape;118;p19"/>
          <p:cNvSpPr/>
          <p:nvPr/>
        </p:nvSpPr>
        <p:spPr>
          <a:xfrm>
            <a:off x="-838200" y="2053325"/>
            <a:ext cx="110235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19" name="Google Shape;119;p19"/>
          <p:cNvSpPr/>
          <p:nvPr/>
        </p:nvSpPr>
        <p:spPr>
          <a:xfrm>
            <a:off x="-216600" y="194442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140400" y="240162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922342" y="2123975"/>
            <a:ext cx="22440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lt1"/>
                </a:solidFill>
              </a:rPr>
              <a:t>Background</a:t>
            </a:r>
            <a:endParaRPr b="1" sz="1200">
              <a:solidFill>
                <a:schemeClr val="lt1"/>
              </a:solidFill>
            </a:endParaRPr>
          </a:p>
        </p:txBody>
      </p:sp>
      <p:sp>
        <p:nvSpPr>
          <p:cNvPr id="122" name="Google Shape;122;p19"/>
          <p:cNvSpPr/>
          <p:nvPr/>
        </p:nvSpPr>
        <p:spPr>
          <a:xfrm>
            <a:off x="3816294" y="2123975"/>
            <a:ext cx="22440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200">
                <a:solidFill>
                  <a:srgbClr val="FFFFFF"/>
                </a:solidFill>
              </a:rPr>
              <a:t>Evaluation of</a:t>
            </a:r>
            <a:r>
              <a:rPr b="1" lang="en-GB" sz="1200">
                <a:solidFill>
                  <a:srgbClr val="FFFFFF"/>
                </a:solidFill>
                <a:latin typeface="Raleway"/>
                <a:ea typeface="Raleway"/>
                <a:cs typeface="Raleway"/>
                <a:sym typeface="Raleway"/>
              </a:rPr>
              <a:t> </a:t>
            </a:r>
            <a:r>
              <a:rPr b="1" lang="en-GB" sz="1200">
                <a:solidFill>
                  <a:srgbClr val="FFFFFF"/>
                </a:solidFill>
              </a:rPr>
              <a:t>Vision</a:t>
            </a:r>
            <a:r>
              <a:rPr b="1" lang="en-GB" sz="1200">
                <a:solidFill>
                  <a:srgbClr val="FFFFFF"/>
                </a:solidFill>
                <a:latin typeface="Raleway"/>
                <a:ea typeface="Raleway"/>
                <a:cs typeface="Raleway"/>
                <a:sym typeface="Raleway"/>
              </a:rPr>
              <a:t> </a:t>
            </a:r>
            <a:r>
              <a:rPr b="1" lang="en-GB" sz="1200">
                <a:solidFill>
                  <a:srgbClr val="FFFFFF"/>
                </a:solidFill>
              </a:rPr>
              <a:t>Zero</a:t>
            </a:r>
            <a:endParaRPr b="1" sz="1200">
              <a:solidFill>
                <a:srgbClr val="FFFFFF"/>
              </a:solidFill>
            </a:endParaRPr>
          </a:p>
        </p:txBody>
      </p:sp>
      <p:sp>
        <p:nvSpPr>
          <p:cNvPr id="123" name="Google Shape;123;p19"/>
          <p:cNvSpPr/>
          <p:nvPr/>
        </p:nvSpPr>
        <p:spPr>
          <a:xfrm>
            <a:off x="6175199" y="2123975"/>
            <a:ext cx="22440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Conclusions</a:t>
            </a:r>
            <a:endParaRPr b="1" sz="1200">
              <a:solidFill>
                <a:srgbClr val="FFFFFF"/>
              </a:solidFill>
            </a:endParaRPr>
          </a:p>
        </p:txBody>
      </p:sp>
      <p:sp>
        <p:nvSpPr>
          <p:cNvPr id="124" name="Google Shape;124;p19"/>
          <p:cNvSpPr txBox="1"/>
          <p:nvPr/>
        </p:nvSpPr>
        <p:spPr>
          <a:xfrm>
            <a:off x="1446238" y="3486531"/>
            <a:ext cx="1920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solidFill>
                  <a:schemeClr val="lt1"/>
                </a:solidFill>
                <a:latin typeface="Raleway"/>
                <a:ea typeface="Raleway"/>
                <a:cs typeface="Raleway"/>
                <a:sym typeface="Raleway"/>
              </a:rPr>
              <a:t>Recap of Proposal</a:t>
            </a:r>
            <a:endParaRPr b="1" sz="1100">
              <a:solidFill>
                <a:srgbClr val="FFFFFF"/>
              </a:solidFill>
              <a:latin typeface="Raleway"/>
              <a:ea typeface="Raleway"/>
              <a:cs typeface="Raleway"/>
              <a:sym typeface="Raleway"/>
            </a:endParaRPr>
          </a:p>
        </p:txBody>
      </p:sp>
      <p:sp>
        <p:nvSpPr>
          <p:cNvPr id="125" name="Google Shape;125;p19"/>
          <p:cNvSpPr/>
          <p:nvPr/>
        </p:nvSpPr>
        <p:spPr>
          <a:xfrm>
            <a:off x="1038750" y="1944425"/>
            <a:ext cx="376500" cy="6708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126" name="Google Shape;126;p19"/>
          <p:cNvSpPr/>
          <p:nvPr/>
        </p:nvSpPr>
        <p:spPr>
          <a:xfrm>
            <a:off x="3530550" y="1944425"/>
            <a:ext cx="376500" cy="6708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127" name="Google Shape;127;p19"/>
          <p:cNvSpPr/>
          <p:nvPr/>
        </p:nvSpPr>
        <p:spPr>
          <a:xfrm>
            <a:off x="6391375" y="1944425"/>
            <a:ext cx="376500" cy="6708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86" name="Shape 586"/>
        <p:cNvGrpSpPr/>
        <p:nvPr/>
      </p:nvGrpSpPr>
      <p:grpSpPr>
        <a:xfrm>
          <a:off x="0" y="0"/>
          <a:ext cx="0" cy="0"/>
          <a:chOff x="0" y="0"/>
          <a:chExt cx="0" cy="0"/>
        </a:xfrm>
      </p:grpSpPr>
      <p:pic>
        <p:nvPicPr>
          <p:cNvPr id="587" name="Google Shape;587;p37"/>
          <p:cNvPicPr preferRelativeResize="0"/>
          <p:nvPr/>
        </p:nvPicPr>
        <p:blipFill rotWithShape="1">
          <a:blip r:embed="rId3">
            <a:alphaModFix/>
          </a:blip>
          <a:srcRect b="0" l="50956" r="0" t="1088"/>
          <a:stretch/>
        </p:blipFill>
        <p:spPr>
          <a:xfrm>
            <a:off x="5861500" y="1266387"/>
            <a:ext cx="2295301" cy="3124008"/>
          </a:xfrm>
          <a:prstGeom prst="rect">
            <a:avLst/>
          </a:prstGeom>
          <a:noFill/>
          <a:ln>
            <a:noFill/>
          </a:ln>
          <a:effectLst>
            <a:outerShdw blurRad="142875" rotWithShape="0" algn="bl" dir="5400000" dist="19050">
              <a:srgbClr val="000000">
                <a:alpha val="50000"/>
              </a:srgbClr>
            </a:outerShdw>
          </a:effectLst>
        </p:spPr>
      </p:pic>
      <p:pic>
        <p:nvPicPr>
          <p:cNvPr id="588" name="Google Shape;588;p37"/>
          <p:cNvPicPr preferRelativeResize="0"/>
          <p:nvPr/>
        </p:nvPicPr>
        <p:blipFill rotWithShape="1">
          <a:blip r:embed="rId4">
            <a:alphaModFix/>
          </a:blip>
          <a:srcRect b="9564" l="24774" r="11733" t="8049"/>
          <a:stretch/>
        </p:blipFill>
        <p:spPr>
          <a:xfrm>
            <a:off x="2375600" y="1266375"/>
            <a:ext cx="2342902" cy="2819624"/>
          </a:xfrm>
          <a:prstGeom prst="rect">
            <a:avLst/>
          </a:prstGeom>
          <a:noFill/>
          <a:ln>
            <a:noFill/>
          </a:ln>
        </p:spPr>
      </p:pic>
      <p:sp>
        <p:nvSpPr>
          <p:cNvPr id="589" name="Google Shape;589;p37"/>
          <p:cNvSpPr/>
          <p:nvPr/>
        </p:nvSpPr>
        <p:spPr>
          <a:xfrm rot="1793414">
            <a:off x="6514597" y="2443938"/>
            <a:ext cx="601397" cy="575721"/>
          </a:xfrm>
          <a:prstGeom prst="ellipse">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pic>
        <p:nvPicPr>
          <p:cNvPr id="590" name="Google Shape;590;p37"/>
          <p:cNvPicPr preferRelativeResize="0"/>
          <p:nvPr/>
        </p:nvPicPr>
        <p:blipFill>
          <a:blip r:embed="rId5">
            <a:alphaModFix/>
          </a:blip>
          <a:stretch>
            <a:fillRect/>
          </a:stretch>
        </p:blipFill>
        <p:spPr>
          <a:xfrm>
            <a:off x="706038" y="1324100"/>
            <a:ext cx="1912200" cy="1912200"/>
          </a:xfrm>
          <a:prstGeom prst="ellipse">
            <a:avLst/>
          </a:prstGeom>
          <a:noFill/>
          <a:ln cap="flat" cmpd="sng" w="19050">
            <a:solidFill>
              <a:srgbClr val="FF0000"/>
            </a:solidFill>
            <a:prstDash val="dash"/>
            <a:round/>
            <a:headEnd len="sm" w="sm" type="none"/>
            <a:tailEnd len="sm" w="sm" type="none"/>
          </a:ln>
        </p:spPr>
      </p:pic>
      <p:sp>
        <p:nvSpPr>
          <p:cNvPr id="591" name="Google Shape;591;p37"/>
          <p:cNvSpPr/>
          <p:nvPr/>
        </p:nvSpPr>
        <p:spPr>
          <a:xfrm rot="1793414">
            <a:off x="3209547" y="2443938"/>
            <a:ext cx="601397" cy="575721"/>
          </a:xfrm>
          <a:prstGeom prst="ellipse">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cxnSp>
        <p:nvCxnSpPr>
          <p:cNvPr id="592" name="Google Shape;592;p37"/>
          <p:cNvCxnSpPr>
            <a:stCxn id="591" idx="2"/>
          </p:cNvCxnSpPr>
          <p:nvPr/>
        </p:nvCxnSpPr>
        <p:spPr>
          <a:xfrm rot="10800000">
            <a:off x="2536145" y="2254949"/>
            <a:ext cx="713400" cy="327000"/>
          </a:xfrm>
          <a:prstGeom prst="straightConnector1">
            <a:avLst/>
          </a:prstGeom>
          <a:noFill/>
          <a:ln cap="flat" cmpd="sng" w="28575">
            <a:solidFill>
              <a:srgbClr val="FF0000"/>
            </a:solidFill>
            <a:prstDash val="solid"/>
            <a:round/>
            <a:headEnd len="med" w="med" type="none"/>
            <a:tailEnd len="med" w="med" type="triangle"/>
          </a:ln>
        </p:spPr>
      </p:cxnSp>
      <p:sp>
        <p:nvSpPr>
          <p:cNvPr id="593" name="Google Shape;593;p37"/>
          <p:cNvSpPr txBox="1"/>
          <p:nvPr/>
        </p:nvSpPr>
        <p:spPr>
          <a:xfrm>
            <a:off x="2375550" y="960967"/>
            <a:ext cx="2343000" cy="30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GB" sz="1000">
                <a:solidFill>
                  <a:schemeClr val="dk1"/>
                </a:solidFill>
              </a:rPr>
              <a:t>Cyclist Safety Map</a:t>
            </a:r>
            <a:endParaRPr b="1" sz="1000">
              <a:solidFill>
                <a:schemeClr val="dk1"/>
              </a:solidFill>
            </a:endParaRPr>
          </a:p>
        </p:txBody>
      </p:sp>
      <p:sp>
        <p:nvSpPr>
          <p:cNvPr id="594" name="Google Shape;594;p37"/>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Cyclist Safety Map vs Bike Priority Districts</a:t>
            </a:r>
            <a:endParaRPr/>
          </a:p>
        </p:txBody>
      </p:sp>
      <p:sp>
        <p:nvSpPr>
          <p:cNvPr id="596" name="Google Shape;596;p37"/>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597" name="Google Shape;597;p37"/>
          <p:cNvSpPr txBox="1"/>
          <p:nvPr/>
        </p:nvSpPr>
        <p:spPr>
          <a:xfrm>
            <a:off x="5861500" y="960967"/>
            <a:ext cx="2343000" cy="305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GB" sz="1000">
                <a:solidFill>
                  <a:schemeClr val="dk1"/>
                </a:solidFill>
              </a:rPr>
              <a:t>Bike Priority Districts</a:t>
            </a:r>
            <a:endParaRPr b="1" sz="1000">
              <a:solidFill>
                <a:schemeClr val="dk1"/>
              </a:solidFill>
            </a:endParaRPr>
          </a:p>
        </p:txBody>
      </p:sp>
      <p:sp>
        <p:nvSpPr>
          <p:cNvPr id="598" name="Google Shape;598;p37"/>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602" name="Google Shape;602;p37"/>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rPr>
              <a:t>Evaluation of</a:t>
            </a:r>
            <a:r>
              <a:rPr b="1" lang="en-GB" sz="800">
                <a:solidFill>
                  <a:srgbClr val="FFFFFF"/>
                </a:solidFill>
                <a:latin typeface="Raleway"/>
                <a:ea typeface="Raleway"/>
                <a:cs typeface="Raleway"/>
                <a:sym typeface="Raleway"/>
              </a:rPr>
              <a:t> </a:t>
            </a:r>
            <a:r>
              <a:rPr b="1" lang="en-GB" sz="800">
                <a:solidFill>
                  <a:srgbClr val="FFFFFF"/>
                </a:solidFill>
              </a:rPr>
              <a:t>Vision</a:t>
            </a:r>
            <a:r>
              <a:rPr b="1" lang="en-GB" sz="800">
                <a:solidFill>
                  <a:srgbClr val="FFFFFF"/>
                </a:solidFill>
                <a:latin typeface="Raleway"/>
                <a:ea typeface="Raleway"/>
                <a:cs typeface="Raleway"/>
                <a:sym typeface="Raleway"/>
              </a:rPr>
              <a:t> </a:t>
            </a:r>
            <a:r>
              <a:rPr b="1" lang="en-GB" sz="800">
                <a:solidFill>
                  <a:srgbClr val="FFFFFF"/>
                </a:solidFill>
              </a:rPr>
              <a:t>Zero</a:t>
            </a:r>
            <a:endParaRPr b="1" sz="800">
              <a:solidFill>
                <a:srgbClr val="FFFFFF"/>
              </a:solidFill>
            </a:endParaRPr>
          </a:p>
        </p:txBody>
      </p:sp>
      <p:sp>
        <p:nvSpPr>
          <p:cNvPr id="603" name="Google Shape;603;p37"/>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604" name="Google Shape;604;p37"/>
          <p:cNvGrpSpPr/>
          <p:nvPr/>
        </p:nvGrpSpPr>
        <p:grpSpPr>
          <a:xfrm>
            <a:off x="3229138" y="4643050"/>
            <a:ext cx="756938" cy="281125"/>
            <a:chOff x="409738" y="4643050"/>
            <a:chExt cx="756938" cy="281125"/>
          </a:xfrm>
        </p:grpSpPr>
        <p:sp>
          <p:nvSpPr>
            <p:cNvPr id="605" name="Google Shape;605;p37"/>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37"/>
            <p:cNvPicPr preferRelativeResize="0"/>
            <p:nvPr/>
          </p:nvPicPr>
          <p:blipFill>
            <a:blip r:embed="rId6">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10" name="Shape 610"/>
        <p:cNvGrpSpPr/>
        <p:nvPr/>
      </p:nvGrpSpPr>
      <p:grpSpPr>
        <a:xfrm>
          <a:off x="0" y="0"/>
          <a:ext cx="0" cy="0"/>
          <a:chOff x="0" y="0"/>
          <a:chExt cx="0" cy="0"/>
        </a:xfrm>
      </p:grpSpPr>
      <p:pic>
        <p:nvPicPr>
          <p:cNvPr id="611" name="Google Shape;611;p38"/>
          <p:cNvPicPr preferRelativeResize="0"/>
          <p:nvPr/>
        </p:nvPicPr>
        <p:blipFill rotWithShape="1">
          <a:blip r:embed="rId3">
            <a:alphaModFix/>
          </a:blip>
          <a:srcRect b="64008" l="0" r="74635" t="0"/>
          <a:stretch/>
        </p:blipFill>
        <p:spPr>
          <a:xfrm>
            <a:off x="2064900" y="2513631"/>
            <a:ext cx="908700" cy="806100"/>
          </a:xfrm>
          <a:prstGeom prst="hexagon">
            <a:avLst>
              <a:gd fmla="val 25000" name="adj"/>
              <a:gd fmla="val 115470" name="vf"/>
            </a:avLst>
          </a:prstGeom>
          <a:noFill/>
          <a:ln>
            <a:noFill/>
          </a:ln>
        </p:spPr>
      </p:pic>
      <p:pic>
        <p:nvPicPr>
          <p:cNvPr id="612" name="Google Shape;612;p38"/>
          <p:cNvPicPr preferRelativeResize="0"/>
          <p:nvPr/>
        </p:nvPicPr>
        <p:blipFill rotWithShape="1">
          <a:blip r:embed="rId4">
            <a:alphaModFix/>
          </a:blip>
          <a:srcRect b="0" l="80092" r="0" t="53297"/>
          <a:stretch/>
        </p:blipFill>
        <p:spPr>
          <a:xfrm>
            <a:off x="4446150" y="2984838"/>
            <a:ext cx="908700" cy="806100"/>
          </a:xfrm>
          <a:prstGeom prst="hexagon">
            <a:avLst>
              <a:gd fmla="val 25000" name="adj"/>
              <a:gd fmla="val 115470" name="vf"/>
            </a:avLst>
          </a:prstGeom>
          <a:noFill/>
          <a:ln>
            <a:noFill/>
          </a:ln>
        </p:spPr>
      </p:pic>
      <p:pic>
        <p:nvPicPr>
          <p:cNvPr id="613" name="Google Shape;613;p38"/>
          <p:cNvPicPr preferRelativeResize="0"/>
          <p:nvPr/>
        </p:nvPicPr>
        <p:blipFill rotWithShape="1">
          <a:blip r:embed="rId5">
            <a:alphaModFix/>
          </a:blip>
          <a:srcRect b="0" l="37494" r="17985" t="47734"/>
          <a:stretch/>
        </p:blipFill>
        <p:spPr>
          <a:xfrm>
            <a:off x="3646050" y="2513631"/>
            <a:ext cx="908700" cy="806100"/>
          </a:xfrm>
          <a:prstGeom prst="hexagon">
            <a:avLst>
              <a:gd fmla="val 25000" name="adj"/>
              <a:gd fmla="val 115470" name="vf"/>
            </a:avLst>
          </a:prstGeom>
          <a:noFill/>
          <a:ln>
            <a:noFill/>
          </a:ln>
        </p:spPr>
      </p:pic>
      <p:pic>
        <p:nvPicPr>
          <p:cNvPr id="614" name="Google Shape;614;p38"/>
          <p:cNvPicPr preferRelativeResize="0"/>
          <p:nvPr/>
        </p:nvPicPr>
        <p:blipFill rotWithShape="1">
          <a:blip r:embed="rId6">
            <a:alphaModFix/>
          </a:blip>
          <a:srcRect b="0" l="73555" r="0" t="60027"/>
          <a:stretch/>
        </p:blipFill>
        <p:spPr>
          <a:xfrm>
            <a:off x="4446150" y="2040200"/>
            <a:ext cx="908700" cy="806100"/>
          </a:xfrm>
          <a:prstGeom prst="hexagon">
            <a:avLst>
              <a:gd fmla="val 25000" name="adj"/>
              <a:gd fmla="val 115470" name="vf"/>
            </a:avLst>
          </a:prstGeom>
          <a:noFill/>
          <a:ln>
            <a:noFill/>
          </a:ln>
        </p:spPr>
      </p:pic>
      <p:pic>
        <p:nvPicPr>
          <p:cNvPr id="615" name="Google Shape;615;p38"/>
          <p:cNvPicPr preferRelativeResize="0"/>
          <p:nvPr/>
        </p:nvPicPr>
        <p:blipFill rotWithShape="1">
          <a:blip r:embed="rId6">
            <a:alphaModFix/>
          </a:blip>
          <a:srcRect b="41056" l="0" r="78799" t="8898"/>
          <a:stretch/>
        </p:blipFill>
        <p:spPr>
          <a:xfrm>
            <a:off x="3646050" y="1591275"/>
            <a:ext cx="908700" cy="806100"/>
          </a:xfrm>
          <a:prstGeom prst="hexagon">
            <a:avLst>
              <a:gd fmla="val 25000" name="adj"/>
              <a:gd fmla="val 115470" name="vf"/>
            </a:avLst>
          </a:prstGeom>
          <a:noFill/>
          <a:ln>
            <a:noFill/>
          </a:ln>
        </p:spPr>
      </p:pic>
      <p:pic>
        <p:nvPicPr>
          <p:cNvPr id="616" name="Google Shape;616;p38"/>
          <p:cNvPicPr preferRelativeResize="0"/>
          <p:nvPr/>
        </p:nvPicPr>
        <p:blipFill rotWithShape="1">
          <a:blip r:embed="rId6">
            <a:alphaModFix/>
          </a:blip>
          <a:srcRect b="41058" l="34443" r="32223" t="0"/>
          <a:stretch/>
        </p:blipFill>
        <p:spPr>
          <a:xfrm>
            <a:off x="6027300" y="2040200"/>
            <a:ext cx="908700" cy="806100"/>
          </a:xfrm>
          <a:prstGeom prst="hexagon">
            <a:avLst>
              <a:gd fmla="val 25000" name="adj"/>
              <a:gd fmla="val 115470" name="vf"/>
            </a:avLst>
          </a:prstGeom>
          <a:noFill/>
          <a:ln>
            <a:noFill/>
          </a:ln>
        </p:spPr>
      </p:pic>
      <p:sp>
        <p:nvSpPr>
          <p:cNvPr id="617" name="Google Shape;617;p38"/>
          <p:cNvSpPr/>
          <p:nvPr/>
        </p:nvSpPr>
        <p:spPr>
          <a:xfrm>
            <a:off x="2865000" y="2984838"/>
            <a:ext cx="908700" cy="806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endParaRPr>
          </a:p>
        </p:txBody>
      </p:sp>
      <p:sp>
        <p:nvSpPr>
          <p:cNvPr id="618" name="Google Shape;618;p38"/>
          <p:cNvSpPr/>
          <p:nvPr/>
        </p:nvSpPr>
        <p:spPr>
          <a:xfrm>
            <a:off x="2865000" y="2040188"/>
            <a:ext cx="908700" cy="8061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619" name="Google Shape;619;p38"/>
          <p:cNvSpPr/>
          <p:nvPr/>
        </p:nvSpPr>
        <p:spPr>
          <a:xfrm>
            <a:off x="5227200" y="2513631"/>
            <a:ext cx="908700" cy="806100"/>
          </a:xfrm>
          <a:prstGeom prst="hexagon">
            <a:avLst>
              <a:gd fmla="val 25000" name="adj"/>
              <a:gd fmla="val 115470" name="vf"/>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endParaRPr>
          </a:p>
        </p:txBody>
      </p:sp>
      <p:sp>
        <p:nvSpPr>
          <p:cNvPr id="620" name="Google Shape;620;p38"/>
          <p:cNvSpPr/>
          <p:nvPr/>
        </p:nvSpPr>
        <p:spPr>
          <a:xfrm>
            <a:off x="5227200" y="1591263"/>
            <a:ext cx="908700" cy="8061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endParaRPr>
          </a:p>
        </p:txBody>
      </p:sp>
      <p:grpSp>
        <p:nvGrpSpPr>
          <p:cNvPr id="621" name="Google Shape;621;p38"/>
          <p:cNvGrpSpPr/>
          <p:nvPr/>
        </p:nvGrpSpPr>
        <p:grpSpPr>
          <a:xfrm>
            <a:off x="770315" y="1769217"/>
            <a:ext cx="2322835" cy="281113"/>
            <a:chOff x="-434650" y="1493275"/>
            <a:chExt cx="3528000" cy="557100"/>
          </a:xfrm>
        </p:grpSpPr>
        <p:cxnSp>
          <p:nvCxnSpPr>
            <p:cNvPr id="622" name="Google Shape;622;p38"/>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38"/>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sp>
        <p:nvSpPr>
          <p:cNvPr id="624" name="Google Shape;624;p38"/>
          <p:cNvSpPr txBox="1"/>
          <p:nvPr/>
        </p:nvSpPr>
        <p:spPr>
          <a:xfrm>
            <a:off x="770324" y="1310175"/>
            <a:ext cx="20385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t>S</a:t>
            </a:r>
            <a:r>
              <a:rPr b="1" lang="en-GB" sz="1000"/>
              <a:t>easonality</a:t>
            </a:r>
            <a:r>
              <a:rPr lang="en-GB" sz="1000"/>
              <a:t> trend in cyclist injuries and fatalities</a:t>
            </a:r>
            <a:endParaRPr sz="1000"/>
          </a:p>
        </p:txBody>
      </p:sp>
      <p:sp>
        <p:nvSpPr>
          <p:cNvPr id="625" name="Google Shape;625;p38"/>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 of Evaluation</a:t>
            </a:r>
            <a:endParaRPr/>
          </a:p>
        </p:txBody>
      </p:sp>
      <p:sp>
        <p:nvSpPr>
          <p:cNvPr id="627" name="Google Shape;627;p38"/>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sp>
        <p:nvSpPr>
          <p:cNvPr id="628" name="Google Shape;628;p38"/>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632" name="Google Shape;632;p38"/>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633" name="Google Shape;633;p38"/>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Conclusions</a:t>
            </a:r>
            <a:endParaRPr b="1" sz="800">
              <a:solidFill>
                <a:srgbClr val="FFFFFF"/>
              </a:solidFill>
            </a:endParaRPr>
          </a:p>
        </p:txBody>
      </p:sp>
      <p:grpSp>
        <p:nvGrpSpPr>
          <p:cNvPr id="634" name="Google Shape;634;p38"/>
          <p:cNvGrpSpPr/>
          <p:nvPr/>
        </p:nvGrpSpPr>
        <p:grpSpPr>
          <a:xfrm>
            <a:off x="6734338" y="4643050"/>
            <a:ext cx="756938" cy="281125"/>
            <a:chOff x="409738" y="4643050"/>
            <a:chExt cx="756938" cy="281125"/>
          </a:xfrm>
        </p:grpSpPr>
        <p:sp>
          <p:nvSpPr>
            <p:cNvPr id="635" name="Google Shape;635;p38"/>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38"/>
            <p:cNvPicPr preferRelativeResize="0"/>
            <p:nvPr/>
          </p:nvPicPr>
          <p:blipFill>
            <a:blip r:embed="rId7">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40" name="Shape 640"/>
        <p:cNvGrpSpPr/>
        <p:nvPr/>
      </p:nvGrpSpPr>
      <p:grpSpPr>
        <a:xfrm>
          <a:off x="0" y="0"/>
          <a:ext cx="0" cy="0"/>
          <a:chOff x="0" y="0"/>
          <a:chExt cx="0" cy="0"/>
        </a:xfrm>
      </p:grpSpPr>
      <p:pic>
        <p:nvPicPr>
          <p:cNvPr id="641" name="Google Shape;641;p39"/>
          <p:cNvPicPr preferRelativeResize="0"/>
          <p:nvPr/>
        </p:nvPicPr>
        <p:blipFill rotWithShape="1">
          <a:blip r:embed="rId3">
            <a:alphaModFix/>
          </a:blip>
          <a:srcRect b="64008" l="0" r="74635" t="0"/>
          <a:stretch/>
        </p:blipFill>
        <p:spPr>
          <a:xfrm>
            <a:off x="2064900" y="2513631"/>
            <a:ext cx="908700" cy="806100"/>
          </a:xfrm>
          <a:prstGeom prst="hexagon">
            <a:avLst>
              <a:gd fmla="val 25000" name="adj"/>
              <a:gd fmla="val 115470" name="vf"/>
            </a:avLst>
          </a:prstGeom>
          <a:noFill/>
          <a:ln>
            <a:noFill/>
          </a:ln>
        </p:spPr>
      </p:pic>
      <p:pic>
        <p:nvPicPr>
          <p:cNvPr id="642" name="Google Shape;642;p39"/>
          <p:cNvPicPr preferRelativeResize="0"/>
          <p:nvPr/>
        </p:nvPicPr>
        <p:blipFill rotWithShape="1">
          <a:blip r:embed="rId4">
            <a:alphaModFix/>
          </a:blip>
          <a:srcRect b="0" l="80092" r="0" t="53297"/>
          <a:stretch/>
        </p:blipFill>
        <p:spPr>
          <a:xfrm>
            <a:off x="4446150" y="2984838"/>
            <a:ext cx="908700" cy="806100"/>
          </a:xfrm>
          <a:prstGeom prst="hexagon">
            <a:avLst>
              <a:gd fmla="val 25000" name="adj"/>
              <a:gd fmla="val 115470" name="vf"/>
            </a:avLst>
          </a:prstGeom>
          <a:noFill/>
          <a:ln>
            <a:noFill/>
          </a:ln>
        </p:spPr>
      </p:pic>
      <p:pic>
        <p:nvPicPr>
          <p:cNvPr id="643" name="Google Shape;643;p39"/>
          <p:cNvPicPr preferRelativeResize="0"/>
          <p:nvPr/>
        </p:nvPicPr>
        <p:blipFill rotWithShape="1">
          <a:blip r:embed="rId5">
            <a:alphaModFix/>
          </a:blip>
          <a:srcRect b="0" l="37494" r="17985" t="47734"/>
          <a:stretch/>
        </p:blipFill>
        <p:spPr>
          <a:xfrm>
            <a:off x="3646050" y="2513631"/>
            <a:ext cx="908700" cy="806100"/>
          </a:xfrm>
          <a:prstGeom prst="hexagon">
            <a:avLst>
              <a:gd fmla="val 25000" name="adj"/>
              <a:gd fmla="val 115470" name="vf"/>
            </a:avLst>
          </a:prstGeom>
          <a:noFill/>
          <a:ln>
            <a:noFill/>
          </a:ln>
        </p:spPr>
      </p:pic>
      <p:pic>
        <p:nvPicPr>
          <p:cNvPr id="644" name="Google Shape;644;p39"/>
          <p:cNvPicPr preferRelativeResize="0"/>
          <p:nvPr/>
        </p:nvPicPr>
        <p:blipFill rotWithShape="1">
          <a:blip r:embed="rId6">
            <a:alphaModFix/>
          </a:blip>
          <a:srcRect b="0" l="73555" r="0" t="60027"/>
          <a:stretch/>
        </p:blipFill>
        <p:spPr>
          <a:xfrm>
            <a:off x="4446150" y="2040200"/>
            <a:ext cx="908700" cy="806100"/>
          </a:xfrm>
          <a:prstGeom prst="hexagon">
            <a:avLst>
              <a:gd fmla="val 25000" name="adj"/>
              <a:gd fmla="val 115470" name="vf"/>
            </a:avLst>
          </a:prstGeom>
          <a:noFill/>
          <a:ln>
            <a:noFill/>
          </a:ln>
        </p:spPr>
      </p:pic>
      <p:pic>
        <p:nvPicPr>
          <p:cNvPr id="645" name="Google Shape;645;p39"/>
          <p:cNvPicPr preferRelativeResize="0"/>
          <p:nvPr/>
        </p:nvPicPr>
        <p:blipFill rotWithShape="1">
          <a:blip r:embed="rId6">
            <a:alphaModFix/>
          </a:blip>
          <a:srcRect b="41056" l="0" r="78799" t="8898"/>
          <a:stretch/>
        </p:blipFill>
        <p:spPr>
          <a:xfrm>
            <a:off x="3646050" y="1591275"/>
            <a:ext cx="908700" cy="806100"/>
          </a:xfrm>
          <a:prstGeom prst="hexagon">
            <a:avLst>
              <a:gd fmla="val 25000" name="adj"/>
              <a:gd fmla="val 115470" name="vf"/>
            </a:avLst>
          </a:prstGeom>
          <a:noFill/>
          <a:ln>
            <a:noFill/>
          </a:ln>
        </p:spPr>
      </p:pic>
      <p:pic>
        <p:nvPicPr>
          <p:cNvPr id="646" name="Google Shape;646;p39"/>
          <p:cNvPicPr preferRelativeResize="0"/>
          <p:nvPr/>
        </p:nvPicPr>
        <p:blipFill rotWithShape="1">
          <a:blip r:embed="rId6">
            <a:alphaModFix/>
          </a:blip>
          <a:srcRect b="41058" l="34443" r="32223" t="0"/>
          <a:stretch/>
        </p:blipFill>
        <p:spPr>
          <a:xfrm>
            <a:off x="6027300" y="2040200"/>
            <a:ext cx="908700" cy="806100"/>
          </a:xfrm>
          <a:prstGeom prst="hexagon">
            <a:avLst>
              <a:gd fmla="val 25000" name="adj"/>
              <a:gd fmla="val 115470" name="vf"/>
            </a:avLst>
          </a:prstGeom>
          <a:noFill/>
          <a:ln>
            <a:noFill/>
          </a:ln>
        </p:spPr>
      </p:pic>
      <p:sp>
        <p:nvSpPr>
          <p:cNvPr id="647" name="Google Shape;647;p39"/>
          <p:cNvSpPr/>
          <p:nvPr/>
        </p:nvSpPr>
        <p:spPr>
          <a:xfrm>
            <a:off x="2865000" y="2984838"/>
            <a:ext cx="908700" cy="806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648" name="Google Shape;648;p39"/>
          <p:cNvSpPr/>
          <p:nvPr/>
        </p:nvSpPr>
        <p:spPr>
          <a:xfrm>
            <a:off x="2865000" y="2040188"/>
            <a:ext cx="908700" cy="8061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649" name="Google Shape;649;p39"/>
          <p:cNvSpPr/>
          <p:nvPr/>
        </p:nvSpPr>
        <p:spPr>
          <a:xfrm>
            <a:off x="5227200" y="2513631"/>
            <a:ext cx="908700" cy="806100"/>
          </a:xfrm>
          <a:prstGeom prst="hexagon">
            <a:avLst>
              <a:gd fmla="val 25000" name="adj"/>
              <a:gd fmla="val 115470" name="vf"/>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endParaRPr>
          </a:p>
        </p:txBody>
      </p:sp>
      <p:grpSp>
        <p:nvGrpSpPr>
          <p:cNvPr id="650" name="Google Shape;650;p39"/>
          <p:cNvGrpSpPr/>
          <p:nvPr/>
        </p:nvGrpSpPr>
        <p:grpSpPr>
          <a:xfrm>
            <a:off x="770315" y="1769217"/>
            <a:ext cx="2322835" cy="281113"/>
            <a:chOff x="-434650" y="1493275"/>
            <a:chExt cx="3528000" cy="557100"/>
          </a:xfrm>
        </p:grpSpPr>
        <p:cxnSp>
          <p:nvCxnSpPr>
            <p:cNvPr id="651" name="Google Shape;651;p39"/>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39"/>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653" name="Google Shape;653;p39"/>
          <p:cNvGrpSpPr/>
          <p:nvPr/>
        </p:nvGrpSpPr>
        <p:grpSpPr>
          <a:xfrm flipH="1" rot="10800000">
            <a:off x="770315" y="3784825"/>
            <a:ext cx="2322835" cy="359552"/>
            <a:chOff x="-434650" y="1493275"/>
            <a:chExt cx="3528000" cy="557100"/>
          </a:xfrm>
        </p:grpSpPr>
        <p:cxnSp>
          <p:nvCxnSpPr>
            <p:cNvPr id="654" name="Google Shape;654;p39"/>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39"/>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sp>
        <p:nvSpPr>
          <p:cNvPr id="656" name="Google Shape;656;p39"/>
          <p:cNvSpPr/>
          <p:nvPr/>
        </p:nvSpPr>
        <p:spPr>
          <a:xfrm>
            <a:off x="5227200" y="1591263"/>
            <a:ext cx="908700" cy="8061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endParaRPr>
          </a:p>
        </p:txBody>
      </p:sp>
      <p:sp>
        <p:nvSpPr>
          <p:cNvPr id="657" name="Google Shape;657;p39"/>
          <p:cNvSpPr txBox="1"/>
          <p:nvPr/>
        </p:nvSpPr>
        <p:spPr>
          <a:xfrm>
            <a:off x="770324" y="1310175"/>
            <a:ext cx="20385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t>Seasonality</a:t>
            </a:r>
            <a:r>
              <a:rPr lang="en-GB" sz="1000"/>
              <a:t> trend in cyclist injuries and fatalities</a:t>
            </a:r>
            <a:endParaRPr sz="1000"/>
          </a:p>
        </p:txBody>
      </p:sp>
      <p:sp>
        <p:nvSpPr>
          <p:cNvPr id="658" name="Google Shape;658;p39"/>
          <p:cNvSpPr txBox="1"/>
          <p:nvPr/>
        </p:nvSpPr>
        <p:spPr>
          <a:xfrm>
            <a:off x="770324" y="3540875"/>
            <a:ext cx="211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1000"/>
              <a:t>The </a:t>
            </a:r>
            <a:r>
              <a:rPr b="1" lang="en-GB" sz="1000"/>
              <a:t>Speed Hump Policy</a:t>
            </a:r>
            <a:r>
              <a:rPr lang="en-GB" sz="1000"/>
              <a:t> is ineffective in decreasing </a:t>
            </a:r>
            <a:r>
              <a:rPr lang="en-GB" sz="1000"/>
              <a:t>cyclists’ fatality and injury rate</a:t>
            </a:r>
            <a:endParaRPr sz="1000"/>
          </a:p>
        </p:txBody>
      </p:sp>
      <p:sp>
        <p:nvSpPr>
          <p:cNvPr id="659" name="Google Shape;659;p39"/>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 of Evaluation</a:t>
            </a:r>
            <a:endParaRPr/>
          </a:p>
        </p:txBody>
      </p:sp>
      <p:sp>
        <p:nvSpPr>
          <p:cNvPr id="661" name="Google Shape;661;p39"/>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sp>
        <p:nvSpPr>
          <p:cNvPr id="662" name="Google Shape;662;p39"/>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666" name="Google Shape;666;p39"/>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667" name="Google Shape;667;p39"/>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Conclusions</a:t>
            </a:r>
            <a:endParaRPr b="1" sz="800">
              <a:solidFill>
                <a:srgbClr val="FFFFFF"/>
              </a:solidFill>
            </a:endParaRPr>
          </a:p>
        </p:txBody>
      </p:sp>
      <p:grpSp>
        <p:nvGrpSpPr>
          <p:cNvPr id="668" name="Google Shape;668;p39"/>
          <p:cNvGrpSpPr/>
          <p:nvPr/>
        </p:nvGrpSpPr>
        <p:grpSpPr>
          <a:xfrm>
            <a:off x="6734338" y="4643050"/>
            <a:ext cx="756938" cy="281125"/>
            <a:chOff x="409738" y="4643050"/>
            <a:chExt cx="756938" cy="281125"/>
          </a:xfrm>
        </p:grpSpPr>
        <p:sp>
          <p:nvSpPr>
            <p:cNvPr id="669" name="Google Shape;669;p39"/>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0" name="Google Shape;670;p39"/>
            <p:cNvPicPr preferRelativeResize="0"/>
            <p:nvPr/>
          </p:nvPicPr>
          <p:blipFill>
            <a:blip r:embed="rId7">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74" name="Shape 674"/>
        <p:cNvGrpSpPr/>
        <p:nvPr/>
      </p:nvGrpSpPr>
      <p:grpSpPr>
        <a:xfrm>
          <a:off x="0" y="0"/>
          <a:ext cx="0" cy="0"/>
          <a:chOff x="0" y="0"/>
          <a:chExt cx="0" cy="0"/>
        </a:xfrm>
      </p:grpSpPr>
      <p:pic>
        <p:nvPicPr>
          <p:cNvPr id="675" name="Google Shape;675;p40"/>
          <p:cNvPicPr preferRelativeResize="0"/>
          <p:nvPr/>
        </p:nvPicPr>
        <p:blipFill rotWithShape="1">
          <a:blip r:embed="rId3">
            <a:alphaModFix/>
          </a:blip>
          <a:srcRect b="64008" l="0" r="74635" t="0"/>
          <a:stretch/>
        </p:blipFill>
        <p:spPr>
          <a:xfrm>
            <a:off x="2064900" y="2513631"/>
            <a:ext cx="908700" cy="806100"/>
          </a:xfrm>
          <a:prstGeom prst="hexagon">
            <a:avLst>
              <a:gd fmla="val 25000" name="adj"/>
              <a:gd fmla="val 115470" name="vf"/>
            </a:avLst>
          </a:prstGeom>
          <a:noFill/>
          <a:ln>
            <a:noFill/>
          </a:ln>
        </p:spPr>
      </p:pic>
      <p:pic>
        <p:nvPicPr>
          <p:cNvPr id="676" name="Google Shape;676;p40"/>
          <p:cNvPicPr preferRelativeResize="0"/>
          <p:nvPr/>
        </p:nvPicPr>
        <p:blipFill rotWithShape="1">
          <a:blip r:embed="rId4">
            <a:alphaModFix/>
          </a:blip>
          <a:srcRect b="0" l="80092" r="0" t="53297"/>
          <a:stretch/>
        </p:blipFill>
        <p:spPr>
          <a:xfrm>
            <a:off x="4446150" y="2984838"/>
            <a:ext cx="908700" cy="806100"/>
          </a:xfrm>
          <a:prstGeom prst="hexagon">
            <a:avLst>
              <a:gd fmla="val 25000" name="adj"/>
              <a:gd fmla="val 115470" name="vf"/>
            </a:avLst>
          </a:prstGeom>
          <a:noFill/>
          <a:ln>
            <a:noFill/>
          </a:ln>
        </p:spPr>
      </p:pic>
      <p:pic>
        <p:nvPicPr>
          <p:cNvPr id="677" name="Google Shape;677;p40"/>
          <p:cNvPicPr preferRelativeResize="0"/>
          <p:nvPr/>
        </p:nvPicPr>
        <p:blipFill rotWithShape="1">
          <a:blip r:embed="rId5">
            <a:alphaModFix/>
          </a:blip>
          <a:srcRect b="0" l="37494" r="17985" t="47734"/>
          <a:stretch/>
        </p:blipFill>
        <p:spPr>
          <a:xfrm>
            <a:off x="3646050" y="2513631"/>
            <a:ext cx="908700" cy="806100"/>
          </a:xfrm>
          <a:prstGeom prst="hexagon">
            <a:avLst>
              <a:gd fmla="val 25000" name="adj"/>
              <a:gd fmla="val 115470" name="vf"/>
            </a:avLst>
          </a:prstGeom>
          <a:noFill/>
          <a:ln>
            <a:noFill/>
          </a:ln>
        </p:spPr>
      </p:pic>
      <p:pic>
        <p:nvPicPr>
          <p:cNvPr id="678" name="Google Shape;678;p40"/>
          <p:cNvPicPr preferRelativeResize="0"/>
          <p:nvPr/>
        </p:nvPicPr>
        <p:blipFill rotWithShape="1">
          <a:blip r:embed="rId6">
            <a:alphaModFix/>
          </a:blip>
          <a:srcRect b="0" l="73555" r="0" t="60027"/>
          <a:stretch/>
        </p:blipFill>
        <p:spPr>
          <a:xfrm>
            <a:off x="4446150" y="2040200"/>
            <a:ext cx="908700" cy="806100"/>
          </a:xfrm>
          <a:prstGeom prst="hexagon">
            <a:avLst>
              <a:gd fmla="val 25000" name="adj"/>
              <a:gd fmla="val 115470" name="vf"/>
            </a:avLst>
          </a:prstGeom>
          <a:noFill/>
          <a:ln>
            <a:noFill/>
          </a:ln>
        </p:spPr>
      </p:pic>
      <p:pic>
        <p:nvPicPr>
          <p:cNvPr id="679" name="Google Shape;679;p40"/>
          <p:cNvPicPr preferRelativeResize="0"/>
          <p:nvPr/>
        </p:nvPicPr>
        <p:blipFill rotWithShape="1">
          <a:blip r:embed="rId6">
            <a:alphaModFix/>
          </a:blip>
          <a:srcRect b="41056" l="0" r="78799" t="8898"/>
          <a:stretch/>
        </p:blipFill>
        <p:spPr>
          <a:xfrm>
            <a:off x="3646050" y="1591275"/>
            <a:ext cx="908700" cy="806100"/>
          </a:xfrm>
          <a:prstGeom prst="hexagon">
            <a:avLst>
              <a:gd fmla="val 25000" name="adj"/>
              <a:gd fmla="val 115470" name="vf"/>
            </a:avLst>
          </a:prstGeom>
          <a:noFill/>
          <a:ln>
            <a:noFill/>
          </a:ln>
        </p:spPr>
      </p:pic>
      <p:pic>
        <p:nvPicPr>
          <p:cNvPr id="680" name="Google Shape;680;p40"/>
          <p:cNvPicPr preferRelativeResize="0"/>
          <p:nvPr/>
        </p:nvPicPr>
        <p:blipFill rotWithShape="1">
          <a:blip r:embed="rId6">
            <a:alphaModFix/>
          </a:blip>
          <a:srcRect b="41058" l="34443" r="32223" t="0"/>
          <a:stretch/>
        </p:blipFill>
        <p:spPr>
          <a:xfrm>
            <a:off x="6027300" y="2040200"/>
            <a:ext cx="908700" cy="806100"/>
          </a:xfrm>
          <a:prstGeom prst="hexagon">
            <a:avLst>
              <a:gd fmla="val 25000" name="adj"/>
              <a:gd fmla="val 115470" name="vf"/>
            </a:avLst>
          </a:prstGeom>
          <a:noFill/>
          <a:ln>
            <a:noFill/>
          </a:ln>
        </p:spPr>
      </p:pic>
      <p:sp>
        <p:nvSpPr>
          <p:cNvPr id="681" name="Google Shape;681;p40"/>
          <p:cNvSpPr/>
          <p:nvPr/>
        </p:nvSpPr>
        <p:spPr>
          <a:xfrm>
            <a:off x="2865000" y="2984838"/>
            <a:ext cx="908700" cy="806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682" name="Google Shape;682;p40"/>
          <p:cNvSpPr/>
          <p:nvPr/>
        </p:nvSpPr>
        <p:spPr>
          <a:xfrm>
            <a:off x="2865000" y="2040188"/>
            <a:ext cx="908700" cy="8061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683" name="Google Shape;683;p40"/>
          <p:cNvSpPr/>
          <p:nvPr/>
        </p:nvSpPr>
        <p:spPr>
          <a:xfrm>
            <a:off x="5227200" y="2513631"/>
            <a:ext cx="908700" cy="806100"/>
          </a:xfrm>
          <a:prstGeom prst="hexagon">
            <a:avLst>
              <a:gd fmla="val 25000" name="adj"/>
              <a:gd fmla="val 115470" name="vf"/>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endParaRPr>
          </a:p>
        </p:txBody>
      </p:sp>
      <p:sp>
        <p:nvSpPr>
          <p:cNvPr id="684" name="Google Shape;684;p40"/>
          <p:cNvSpPr/>
          <p:nvPr/>
        </p:nvSpPr>
        <p:spPr>
          <a:xfrm>
            <a:off x="5227200" y="1591263"/>
            <a:ext cx="908700" cy="8061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grpSp>
        <p:nvGrpSpPr>
          <p:cNvPr id="685" name="Google Shape;685;p40"/>
          <p:cNvGrpSpPr/>
          <p:nvPr/>
        </p:nvGrpSpPr>
        <p:grpSpPr>
          <a:xfrm>
            <a:off x="770315" y="1769217"/>
            <a:ext cx="2322835" cy="281113"/>
            <a:chOff x="-434650" y="1493275"/>
            <a:chExt cx="3528000" cy="557100"/>
          </a:xfrm>
        </p:grpSpPr>
        <p:cxnSp>
          <p:nvCxnSpPr>
            <p:cNvPr id="686" name="Google Shape;686;p40"/>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687" name="Google Shape;687;p40"/>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688" name="Google Shape;688;p40"/>
          <p:cNvGrpSpPr/>
          <p:nvPr/>
        </p:nvGrpSpPr>
        <p:grpSpPr>
          <a:xfrm flipH="1" rot="10800000">
            <a:off x="770315" y="3784825"/>
            <a:ext cx="2322835" cy="359552"/>
            <a:chOff x="-434650" y="1493275"/>
            <a:chExt cx="3528000" cy="557100"/>
          </a:xfrm>
        </p:grpSpPr>
        <p:cxnSp>
          <p:nvCxnSpPr>
            <p:cNvPr id="689" name="Google Shape;689;p40"/>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690" name="Google Shape;690;p40"/>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691" name="Google Shape;691;p40"/>
          <p:cNvGrpSpPr/>
          <p:nvPr/>
        </p:nvGrpSpPr>
        <p:grpSpPr>
          <a:xfrm flipH="1">
            <a:off x="5871881" y="1310167"/>
            <a:ext cx="2305548" cy="281113"/>
            <a:chOff x="-434650" y="1493275"/>
            <a:chExt cx="3528000" cy="557100"/>
          </a:xfrm>
        </p:grpSpPr>
        <p:cxnSp>
          <p:nvCxnSpPr>
            <p:cNvPr id="692" name="Google Shape;692;p40"/>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693" name="Google Shape;693;p40"/>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sp>
        <p:nvSpPr>
          <p:cNvPr id="694" name="Google Shape;694;p40"/>
          <p:cNvSpPr txBox="1"/>
          <p:nvPr/>
        </p:nvSpPr>
        <p:spPr>
          <a:xfrm>
            <a:off x="770324" y="1310175"/>
            <a:ext cx="20385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t>Seasonality</a:t>
            </a:r>
            <a:r>
              <a:rPr lang="en-GB" sz="1000"/>
              <a:t> trend in cyclist injuries and fatalities</a:t>
            </a:r>
            <a:endParaRPr sz="1000"/>
          </a:p>
        </p:txBody>
      </p:sp>
      <p:sp>
        <p:nvSpPr>
          <p:cNvPr id="695" name="Google Shape;695;p40"/>
          <p:cNvSpPr txBox="1"/>
          <p:nvPr/>
        </p:nvSpPr>
        <p:spPr>
          <a:xfrm>
            <a:off x="770324" y="3540875"/>
            <a:ext cx="211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1000"/>
              <a:t>The </a:t>
            </a:r>
            <a:r>
              <a:rPr b="1" lang="en-GB" sz="1000"/>
              <a:t>Speed Hump Policy</a:t>
            </a:r>
            <a:r>
              <a:rPr lang="en-GB" sz="1000"/>
              <a:t> is ineffective in decreasing cyclists’ fatality and injury rate</a:t>
            </a:r>
            <a:endParaRPr sz="1000"/>
          </a:p>
        </p:txBody>
      </p:sp>
      <p:sp>
        <p:nvSpPr>
          <p:cNvPr id="696" name="Google Shape;696;p40"/>
          <p:cNvSpPr txBox="1"/>
          <p:nvPr/>
        </p:nvSpPr>
        <p:spPr>
          <a:xfrm>
            <a:off x="6296464" y="698775"/>
            <a:ext cx="232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000"/>
              <a:t>The </a:t>
            </a:r>
            <a:r>
              <a:rPr b="1" lang="en-GB" sz="1000"/>
              <a:t>Arterial Slow Zones</a:t>
            </a:r>
            <a:r>
              <a:rPr lang="en-GB" sz="1000"/>
              <a:t> initiative is effective in decreasing </a:t>
            </a:r>
            <a:r>
              <a:rPr lang="en-GB" sz="1000"/>
              <a:t>cyclists’ fatality and injury rate</a:t>
            </a:r>
            <a:endParaRPr sz="1000"/>
          </a:p>
          <a:p>
            <a:pPr indent="0" lvl="0" marL="0" marR="0" rtl="0" algn="l">
              <a:lnSpc>
                <a:spcPct val="115000"/>
              </a:lnSpc>
              <a:spcBef>
                <a:spcPts val="1600"/>
              </a:spcBef>
              <a:spcAft>
                <a:spcPts val="1600"/>
              </a:spcAft>
              <a:buNone/>
            </a:pPr>
            <a:r>
              <a:t/>
            </a:r>
            <a:endParaRPr sz="1000"/>
          </a:p>
        </p:txBody>
      </p:sp>
      <p:sp>
        <p:nvSpPr>
          <p:cNvPr id="697" name="Google Shape;697;p40"/>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 of Evaluation</a:t>
            </a:r>
            <a:endParaRPr/>
          </a:p>
        </p:txBody>
      </p:sp>
      <p:sp>
        <p:nvSpPr>
          <p:cNvPr id="699" name="Google Shape;699;p40"/>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sp>
        <p:nvSpPr>
          <p:cNvPr id="700" name="Google Shape;700;p40"/>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0"/>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0"/>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704" name="Google Shape;704;p40"/>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705" name="Google Shape;705;p40"/>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Conclusions</a:t>
            </a:r>
            <a:endParaRPr b="1" sz="800">
              <a:solidFill>
                <a:srgbClr val="FFFFFF"/>
              </a:solidFill>
            </a:endParaRPr>
          </a:p>
        </p:txBody>
      </p:sp>
      <p:grpSp>
        <p:nvGrpSpPr>
          <p:cNvPr id="706" name="Google Shape;706;p40"/>
          <p:cNvGrpSpPr/>
          <p:nvPr/>
        </p:nvGrpSpPr>
        <p:grpSpPr>
          <a:xfrm>
            <a:off x="6734338" y="4643050"/>
            <a:ext cx="756938" cy="281125"/>
            <a:chOff x="409738" y="4643050"/>
            <a:chExt cx="756938" cy="281125"/>
          </a:xfrm>
        </p:grpSpPr>
        <p:sp>
          <p:nvSpPr>
            <p:cNvPr id="707" name="Google Shape;707;p40"/>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0"/>
            <p:cNvPicPr preferRelativeResize="0"/>
            <p:nvPr/>
          </p:nvPicPr>
          <p:blipFill>
            <a:blip r:embed="rId7">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712" name="Shape 712"/>
        <p:cNvGrpSpPr/>
        <p:nvPr/>
      </p:nvGrpSpPr>
      <p:grpSpPr>
        <a:xfrm>
          <a:off x="0" y="0"/>
          <a:ext cx="0" cy="0"/>
          <a:chOff x="0" y="0"/>
          <a:chExt cx="0" cy="0"/>
        </a:xfrm>
      </p:grpSpPr>
      <p:pic>
        <p:nvPicPr>
          <p:cNvPr id="713" name="Google Shape;713;p41"/>
          <p:cNvPicPr preferRelativeResize="0"/>
          <p:nvPr/>
        </p:nvPicPr>
        <p:blipFill rotWithShape="1">
          <a:blip r:embed="rId3">
            <a:alphaModFix/>
          </a:blip>
          <a:srcRect b="64008" l="0" r="74635" t="0"/>
          <a:stretch/>
        </p:blipFill>
        <p:spPr>
          <a:xfrm>
            <a:off x="2064900" y="2513631"/>
            <a:ext cx="908700" cy="806100"/>
          </a:xfrm>
          <a:prstGeom prst="hexagon">
            <a:avLst>
              <a:gd fmla="val 25000" name="adj"/>
              <a:gd fmla="val 115470" name="vf"/>
            </a:avLst>
          </a:prstGeom>
          <a:noFill/>
          <a:ln>
            <a:noFill/>
          </a:ln>
        </p:spPr>
      </p:pic>
      <p:pic>
        <p:nvPicPr>
          <p:cNvPr id="714" name="Google Shape;714;p41"/>
          <p:cNvPicPr preferRelativeResize="0"/>
          <p:nvPr/>
        </p:nvPicPr>
        <p:blipFill rotWithShape="1">
          <a:blip r:embed="rId4">
            <a:alphaModFix/>
          </a:blip>
          <a:srcRect b="0" l="80092" r="0" t="53297"/>
          <a:stretch/>
        </p:blipFill>
        <p:spPr>
          <a:xfrm>
            <a:off x="4446150" y="2984838"/>
            <a:ext cx="908700" cy="806100"/>
          </a:xfrm>
          <a:prstGeom prst="hexagon">
            <a:avLst>
              <a:gd fmla="val 25000" name="adj"/>
              <a:gd fmla="val 115470" name="vf"/>
            </a:avLst>
          </a:prstGeom>
          <a:noFill/>
          <a:ln>
            <a:noFill/>
          </a:ln>
        </p:spPr>
      </p:pic>
      <p:pic>
        <p:nvPicPr>
          <p:cNvPr id="715" name="Google Shape;715;p41"/>
          <p:cNvPicPr preferRelativeResize="0"/>
          <p:nvPr/>
        </p:nvPicPr>
        <p:blipFill rotWithShape="1">
          <a:blip r:embed="rId5">
            <a:alphaModFix/>
          </a:blip>
          <a:srcRect b="0" l="37494" r="17985" t="47734"/>
          <a:stretch/>
        </p:blipFill>
        <p:spPr>
          <a:xfrm>
            <a:off x="3646050" y="2513631"/>
            <a:ext cx="908700" cy="806100"/>
          </a:xfrm>
          <a:prstGeom prst="hexagon">
            <a:avLst>
              <a:gd fmla="val 25000" name="adj"/>
              <a:gd fmla="val 115470" name="vf"/>
            </a:avLst>
          </a:prstGeom>
          <a:noFill/>
          <a:ln>
            <a:noFill/>
          </a:ln>
        </p:spPr>
      </p:pic>
      <p:pic>
        <p:nvPicPr>
          <p:cNvPr id="716" name="Google Shape;716;p41"/>
          <p:cNvPicPr preferRelativeResize="0"/>
          <p:nvPr/>
        </p:nvPicPr>
        <p:blipFill rotWithShape="1">
          <a:blip r:embed="rId6">
            <a:alphaModFix/>
          </a:blip>
          <a:srcRect b="0" l="73555" r="0" t="60027"/>
          <a:stretch/>
        </p:blipFill>
        <p:spPr>
          <a:xfrm>
            <a:off x="4446150" y="2040200"/>
            <a:ext cx="908700" cy="806100"/>
          </a:xfrm>
          <a:prstGeom prst="hexagon">
            <a:avLst>
              <a:gd fmla="val 25000" name="adj"/>
              <a:gd fmla="val 115470" name="vf"/>
            </a:avLst>
          </a:prstGeom>
          <a:noFill/>
          <a:ln>
            <a:noFill/>
          </a:ln>
        </p:spPr>
      </p:pic>
      <p:pic>
        <p:nvPicPr>
          <p:cNvPr id="717" name="Google Shape;717;p41"/>
          <p:cNvPicPr preferRelativeResize="0"/>
          <p:nvPr/>
        </p:nvPicPr>
        <p:blipFill rotWithShape="1">
          <a:blip r:embed="rId6">
            <a:alphaModFix/>
          </a:blip>
          <a:srcRect b="41056" l="0" r="78799" t="8898"/>
          <a:stretch/>
        </p:blipFill>
        <p:spPr>
          <a:xfrm>
            <a:off x="3646050" y="1591275"/>
            <a:ext cx="908700" cy="806100"/>
          </a:xfrm>
          <a:prstGeom prst="hexagon">
            <a:avLst>
              <a:gd fmla="val 25000" name="adj"/>
              <a:gd fmla="val 115470" name="vf"/>
            </a:avLst>
          </a:prstGeom>
          <a:noFill/>
          <a:ln>
            <a:noFill/>
          </a:ln>
        </p:spPr>
      </p:pic>
      <p:pic>
        <p:nvPicPr>
          <p:cNvPr id="718" name="Google Shape;718;p41"/>
          <p:cNvPicPr preferRelativeResize="0"/>
          <p:nvPr/>
        </p:nvPicPr>
        <p:blipFill rotWithShape="1">
          <a:blip r:embed="rId6">
            <a:alphaModFix/>
          </a:blip>
          <a:srcRect b="41058" l="34443" r="32223" t="0"/>
          <a:stretch/>
        </p:blipFill>
        <p:spPr>
          <a:xfrm>
            <a:off x="6027300" y="2040200"/>
            <a:ext cx="908700" cy="806100"/>
          </a:xfrm>
          <a:prstGeom prst="hexagon">
            <a:avLst>
              <a:gd fmla="val 25000" name="adj"/>
              <a:gd fmla="val 115470" name="vf"/>
            </a:avLst>
          </a:prstGeom>
          <a:noFill/>
          <a:ln>
            <a:noFill/>
          </a:ln>
        </p:spPr>
      </p:pic>
      <p:sp>
        <p:nvSpPr>
          <p:cNvPr id="719" name="Google Shape;719;p41"/>
          <p:cNvSpPr/>
          <p:nvPr/>
        </p:nvSpPr>
        <p:spPr>
          <a:xfrm>
            <a:off x="2865000" y="2984838"/>
            <a:ext cx="908700" cy="806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720" name="Google Shape;720;p41"/>
          <p:cNvSpPr/>
          <p:nvPr/>
        </p:nvSpPr>
        <p:spPr>
          <a:xfrm>
            <a:off x="2865000" y="2040188"/>
            <a:ext cx="908700" cy="8061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721" name="Google Shape;721;p41"/>
          <p:cNvSpPr/>
          <p:nvPr/>
        </p:nvSpPr>
        <p:spPr>
          <a:xfrm>
            <a:off x="5227200" y="2513631"/>
            <a:ext cx="908700" cy="806100"/>
          </a:xfrm>
          <a:prstGeom prst="hexagon">
            <a:avLst>
              <a:gd fmla="val 25000" name="adj"/>
              <a:gd fmla="val 115470" name="vf"/>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4</a:t>
            </a:r>
            <a:endParaRPr b="1" sz="3000">
              <a:solidFill>
                <a:srgbClr val="FFFFFF"/>
              </a:solidFill>
            </a:endParaRPr>
          </a:p>
        </p:txBody>
      </p:sp>
      <p:sp>
        <p:nvSpPr>
          <p:cNvPr id="722" name="Google Shape;722;p41"/>
          <p:cNvSpPr/>
          <p:nvPr/>
        </p:nvSpPr>
        <p:spPr>
          <a:xfrm>
            <a:off x="5227200" y="1591263"/>
            <a:ext cx="908700" cy="8061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grpSp>
        <p:nvGrpSpPr>
          <p:cNvPr id="723" name="Google Shape;723;p41"/>
          <p:cNvGrpSpPr/>
          <p:nvPr/>
        </p:nvGrpSpPr>
        <p:grpSpPr>
          <a:xfrm>
            <a:off x="770315" y="1769217"/>
            <a:ext cx="2322835" cy="281113"/>
            <a:chOff x="-434650" y="1493275"/>
            <a:chExt cx="3528000" cy="557100"/>
          </a:xfrm>
        </p:grpSpPr>
        <p:cxnSp>
          <p:nvCxnSpPr>
            <p:cNvPr id="724" name="Google Shape;724;p41"/>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41"/>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726" name="Google Shape;726;p41"/>
          <p:cNvGrpSpPr/>
          <p:nvPr/>
        </p:nvGrpSpPr>
        <p:grpSpPr>
          <a:xfrm flipH="1" rot="10800000">
            <a:off x="770315" y="3784825"/>
            <a:ext cx="2322835" cy="359552"/>
            <a:chOff x="-434650" y="1493275"/>
            <a:chExt cx="3528000" cy="557100"/>
          </a:xfrm>
        </p:grpSpPr>
        <p:cxnSp>
          <p:nvCxnSpPr>
            <p:cNvPr id="727" name="Google Shape;727;p41"/>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41"/>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729" name="Google Shape;729;p41"/>
          <p:cNvGrpSpPr/>
          <p:nvPr/>
        </p:nvGrpSpPr>
        <p:grpSpPr>
          <a:xfrm flipH="1">
            <a:off x="5871881" y="1310167"/>
            <a:ext cx="2305548" cy="281113"/>
            <a:chOff x="-434650" y="1493275"/>
            <a:chExt cx="3528000" cy="557100"/>
          </a:xfrm>
        </p:grpSpPr>
        <p:cxnSp>
          <p:nvCxnSpPr>
            <p:cNvPr id="730" name="Google Shape;730;p41"/>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41"/>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732" name="Google Shape;732;p41"/>
          <p:cNvGrpSpPr/>
          <p:nvPr/>
        </p:nvGrpSpPr>
        <p:grpSpPr>
          <a:xfrm rot="10800000">
            <a:off x="5863227" y="3308417"/>
            <a:ext cx="2322835" cy="281113"/>
            <a:chOff x="-434650" y="1493275"/>
            <a:chExt cx="3528000" cy="557100"/>
          </a:xfrm>
        </p:grpSpPr>
        <p:cxnSp>
          <p:nvCxnSpPr>
            <p:cNvPr id="733" name="Google Shape;733;p41"/>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41"/>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sp>
        <p:nvSpPr>
          <p:cNvPr id="735" name="Google Shape;735;p41"/>
          <p:cNvSpPr txBox="1"/>
          <p:nvPr/>
        </p:nvSpPr>
        <p:spPr>
          <a:xfrm>
            <a:off x="770324" y="1310175"/>
            <a:ext cx="20385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t>Seasonality</a:t>
            </a:r>
            <a:r>
              <a:rPr lang="en-GB" sz="1000"/>
              <a:t> trend in cyclist injuries and fatalities</a:t>
            </a:r>
            <a:endParaRPr sz="1000"/>
          </a:p>
        </p:txBody>
      </p:sp>
      <p:sp>
        <p:nvSpPr>
          <p:cNvPr id="736" name="Google Shape;736;p41"/>
          <p:cNvSpPr txBox="1"/>
          <p:nvPr/>
        </p:nvSpPr>
        <p:spPr>
          <a:xfrm>
            <a:off x="770324" y="3540875"/>
            <a:ext cx="211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1000"/>
              <a:t>The </a:t>
            </a:r>
            <a:r>
              <a:rPr b="1" lang="en-GB" sz="1000"/>
              <a:t>Speed Hump Policy</a:t>
            </a:r>
            <a:r>
              <a:rPr lang="en-GB" sz="1000"/>
              <a:t> is ineffective in decreasing cyclists’ fatality and injury rate</a:t>
            </a:r>
            <a:endParaRPr sz="1000"/>
          </a:p>
        </p:txBody>
      </p:sp>
      <p:sp>
        <p:nvSpPr>
          <p:cNvPr id="737" name="Google Shape;737;p41"/>
          <p:cNvSpPr txBox="1"/>
          <p:nvPr/>
        </p:nvSpPr>
        <p:spPr>
          <a:xfrm>
            <a:off x="6296464" y="698775"/>
            <a:ext cx="232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000"/>
              <a:t>The </a:t>
            </a:r>
            <a:r>
              <a:rPr b="1" lang="en-GB" sz="1000"/>
              <a:t>Arterial Slow Zones</a:t>
            </a:r>
            <a:r>
              <a:rPr lang="en-GB" sz="1000"/>
              <a:t> initiative is effective in decreasing cyclists’ fatality and injury rate</a:t>
            </a:r>
            <a:endParaRPr sz="1000"/>
          </a:p>
          <a:p>
            <a:pPr indent="0" lvl="0" marL="0" marR="0" rtl="0" algn="l">
              <a:lnSpc>
                <a:spcPct val="115000"/>
              </a:lnSpc>
              <a:spcBef>
                <a:spcPts val="1600"/>
              </a:spcBef>
              <a:spcAft>
                <a:spcPts val="1600"/>
              </a:spcAft>
              <a:buNone/>
            </a:pPr>
            <a:r>
              <a:t/>
            </a:r>
            <a:endParaRPr sz="1000"/>
          </a:p>
        </p:txBody>
      </p:sp>
      <p:sp>
        <p:nvSpPr>
          <p:cNvPr id="738" name="Google Shape;738;p41"/>
          <p:cNvSpPr txBox="1"/>
          <p:nvPr/>
        </p:nvSpPr>
        <p:spPr>
          <a:xfrm>
            <a:off x="6473250" y="2783425"/>
            <a:ext cx="2322900" cy="80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GB" sz="1000"/>
              <a:t>Cyclist Safety Map </a:t>
            </a:r>
            <a:r>
              <a:rPr lang="en-GB" sz="1000"/>
              <a:t>shows that the current 10 priority bicycle districts do not best represent the areas that need ridership safety attention</a:t>
            </a:r>
            <a:endParaRPr sz="1000"/>
          </a:p>
        </p:txBody>
      </p:sp>
      <p:sp>
        <p:nvSpPr>
          <p:cNvPr id="739" name="Google Shape;739;p41"/>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 of Evaluation</a:t>
            </a:r>
            <a:endParaRPr/>
          </a:p>
        </p:txBody>
      </p:sp>
      <p:sp>
        <p:nvSpPr>
          <p:cNvPr id="741" name="Google Shape;741;p41"/>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sp>
        <p:nvSpPr>
          <p:cNvPr id="742" name="Google Shape;742;p41"/>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746" name="Google Shape;746;p41"/>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747" name="Google Shape;747;p41"/>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Conclusions</a:t>
            </a:r>
            <a:endParaRPr b="1" sz="800">
              <a:solidFill>
                <a:srgbClr val="FFFFFF"/>
              </a:solidFill>
            </a:endParaRPr>
          </a:p>
        </p:txBody>
      </p:sp>
      <p:grpSp>
        <p:nvGrpSpPr>
          <p:cNvPr id="748" name="Google Shape;748;p41"/>
          <p:cNvGrpSpPr/>
          <p:nvPr/>
        </p:nvGrpSpPr>
        <p:grpSpPr>
          <a:xfrm>
            <a:off x="6734338" y="4643050"/>
            <a:ext cx="756938" cy="281125"/>
            <a:chOff x="409738" y="4643050"/>
            <a:chExt cx="756938" cy="281125"/>
          </a:xfrm>
        </p:grpSpPr>
        <p:sp>
          <p:nvSpPr>
            <p:cNvPr id="749" name="Google Shape;749;p41"/>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0" name="Google Shape;750;p41"/>
            <p:cNvPicPr preferRelativeResize="0"/>
            <p:nvPr/>
          </p:nvPicPr>
          <p:blipFill>
            <a:blip r:embed="rId7">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754" name="Shape 754"/>
        <p:cNvGrpSpPr/>
        <p:nvPr/>
      </p:nvGrpSpPr>
      <p:grpSpPr>
        <a:xfrm>
          <a:off x="0" y="0"/>
          <a:ext cx="0" cy="0"/>
          <a:chOff x="0" y="0"/>
          <a:chExt cx="0" cy="0"/>
        </a:xfrm>
      </p:grpSpPr>
      <p:pic>
        <p:nvPicPr>
          <p:cNvPr id="755" name="Google Shape;755;p42"/>
          <p:cNvPicPr preferRelativeResize="0"/>
          <p:nvPr/>
        </p:nvPicPr>
        <p:blipFill rotWithShape="1">
          <a:blip r:embed="rId3">
            <a:alphaModFix/>
          </a:blip>
          <a:srcRect b="64008" l="0" r="74635" t="0"/>
          <a:stretch/>
        </p:blipFill>
        <p:spPr>
          <a:xfrm>
            <a:off x="2064900" y="2513631"/>
            <a:ext cx="908700" cy="806100"/>
          </a:xfrm>
          <a:prstGeom prst="hexagon">
            <a:avLst>
              <a:gd fmla="val 25000" name="adj"/>
              <a:gd fmla="val 115470" name="vf"/>
            </a:avLst>
          </a:prstGeom>
          <a:noFill/>
          <a:ln>
            <a:noFill/>
          </a:ln>
        </p:spPr>
      </p:pic>
      <p:pic>
        <p:nvPicPr>
          <p:cNvPr id="756" name="Google Shape;756;p42"/>
          <p:cNvPicPr preferRelativeResize="0"/>
          <p:nvPr/>
        </p:nvPicPr>
        <p:blipFill rotWithShape="1">
          <a:blip r:embed="rId4">
            <a:alphaModFix/>
          </a:blip>
          <a:srcRect b="0" l="80092" r="0" t="53297"/>
          <a:stretch/>
        </p:blipFill>
        <p:spPr>
          <a:xfrm>
            <a:off x="4446150" y="2984838"/>
            <a:ext cx="908700" cy="806100"/>
          </a:xfrm>
          <a:prstGeom prst="hexagon">
            <a:avLst>
              <a:gd fmla="val 25000" name="adj"/>
              <a:gd fmla="val 115470" name="vf"/>
            </a:avLst>
          </a:prstGeom>
          <a:noFill/>
          <a:ln>
            <a:noFill/>
          </a:ln>
        </p:spPr>
      </p:pic>
      <p:pic>
        <p:nvPicPr>
          <p:cNvPr id="757" name="Google Shape;757;p42"/>
          <p:cNvPicPr preferRelativeResize="0"/>
          <p:nvPr/>
        </p:nvPicPr>
        <p:blipFill rotWithShape="1">
          <a:blip r:embed="rId5">
            <a:alphaModFix/>
          </a:blip>
          <a:srcRect b="0" l="37494" r="17985" t="47734"/>
          <a:stretch/>
        </p:blipFill>
        <p:spPr>
          <a:xfrm>
            <a:off x="3646050" y="2513631"/>
            <a:ext cx="908700" cy="806100"/>
          </a:xfrm>
          <a:prstGeom prst="hexagon">
            <a:avLst>
              <a:gd fmla="val 25000" name="adj"/>
              <a:gd fmla="val 115470" name="vf"/>
            </a:avLst>
          </a:prstGeom>
          <a:noFill/>
          <a:ln>
            <a:noFill/>
          </a:ln>
        </p:spPr>
      </p:pic>
      <p:pic>
        <p:nvPicPr>
          <p:cNvPr id="758" name="Google Shape;758;p42"/>
          <p:cNvPicPr preferRelativeResize="0"/>
          <p:nvPr/>
        </p:nvPicPr>
        <p:blipFill rotWithShape="1">
          <a:blip r:embed="rId6">
            <a:alphaModFix/>
          </a:blip>
          <a:srcRect b="0" l="73555" r="0" t="60027"/>
          <a:stretch/>
        </p:blipFill>
        <p:spPr>
          <a:xfrm>
            <a:off x="4446150" y="2040200"/>
            <a:ext cx="908700" cy="806100"/>
          </a:xfrm>
          <a:prstGeom prst="hexagon">
            <a:avLst>
              <a:gd fmla="val 25000" name="adj"/>
              <a:gd fmla="val 115470" name="vf"/>
            </a:avLst>
          </a:prstGeom>
          <a:noFill/>
          <a:ln>
            <a:noFill/>
          </a:ln>
        </p:spPr>
      </p:pic>
      <p:pic>
        <p:nvPicPr>
          <p:cNvPr id="759" name="Google Shape;759;p42"/>
          <p:cNvPicPr preferRelativeResize="0"/>
          <p:nvPr/>
        </p:nvPicPr>
        <p:blipFill rotWithShape="1">
          <a:blip r:embed="rId6">
            <a:alphaModFix/>
          </a:blip>
          <a:srcRect b="41056" l="0" r="78799" t="8898"/>
          <a:stretch/>
        </p:blipFill>
        <p:spPr>
          <a:xfrm>
            <a:off x="3646050" y="1591275"/>
            <a:ext cx="908700" cy="806100"/>
          </a:xfrm>
          <a:prstGeom prst="hexagon">
            <a:avLst>
              <a:gd fmla="val 25000" name="adj"/>
              <a:gd fmla="val 115470" name="vf"/>
            </a:avLst>
          </a:prstGeom>
          <a:noFill/>
          <a:ln>
            <a:noFill/>
          </a:ln>
        </p:spPr>
      </p:pic>
      <p:pic>
        <p:nvPicPr>
          <p:cNvPr id="760" name="Google Shape;760;p42"/>
          <p:cNvPicPr preferRelativeResize="0"/>
          <p:nvPr/>
        </p:nvPicPr>
        <p:blipFill rotWithShape="1">
          <a:blip r:embed="rId6">
            <a:alphaModFix/>
          </a:blip>
          <a:srcRect b="41058" l="34443" r="32223" t="0"/>
          <a:stretch/>
        </p:blipFill>
        <p:spPr>
          <a:xfrm>
            <a:off x="6027300" y="2040200"/>
            <a:ext cx="908700" cy="806100"/>
          </a:xfrm>
          <a:prstGeom prst="hexagon">
            <a:avLst>
              <a:gd fmla="val 25000" name="adj"/>
              <a:gd fmla="val 115470" name="vf"/>
            </a:avLst>
          </a:prstGeom>
          <a:noFill/>
          <a:ln>
            <a:noFill/>
          </a:ln>
        </p:spPr>
      </p:pic>
      <p:sp>
        <p:nvSpPr>
          <p:cNvPr id="761" name="Google Shape;761;p42"/>
          <p:cNvSpPr/>
          <p:nvPr/>
        </p:nvSpPr>
        <p:spPr>
          <a:xfrm>
            <a:off x="2865000" y="2984838"/>
            <a:ext cx="908700" cy="806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762" name="Google Shape;762;p42"/>
          <p:cNvSpPr/>
          <p:nvPr/>
        </p:nvSpPr>
        <p:spPr>
          <a:xfrm>
            <a:off x="2865000" y="2040188"/>
            <a:ext cx="908700" cy="8061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763" name="Google Shape;763;p42"/>
          <p:cNvSpPr/>
          <p:nvPr/>
        </p:nvSpPr>
        <p:spPr>
          <a:xfrm>
            <a:off x="5227200" y="2513631"/>
            <a:ext cx="908700" cy="806100"/>
          </a:xfrm>
          <a:prstGeom prst="hexagon">
            <a:avLst>
              <a:gd fmla="val 25000" name="adj"/>
              <a:gd fmla="val 115470" name="vf"/>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4</a:t>
            </a:r>
            <a:endParaRPr b="1" sz="3000">
              <a:solidFill>
                <a:srgbClr val="FFFFFF"/>
              </a:solidFill>
            </a:endParaRPr>
          </a:p>
        </p:txBody>
      </p:sp>
      <p:sp>
        <p:nvSpPr>
          <p:cNvPr id="764" name="Google Shape;764;p42"/>
          <p:cNvSpPr/>
          <p:nvPr/>
        </p:nvSpPr>
        <p:spPr>
          <a:xfrm>
            <a:off x="5227200" y="1591263"/>
            <a:ext cx="908700" cy="8061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grpSp>
        <p:nvGrpSpPr>
          <p:cNvPr id="765" name="Google Shape;765;p42"/>
          <p:cNvGrpSpPr/>
          <p:nvPr/>
        </p:nvGrpSpPr>
        <p:grpSpPr>
          <a:xfrm>
            <a:off x="770315" y="1769217"/>
            <a:ext cx="2322835" cy="281113"/>
            <a:chOff x="-434650" y="1493275"/>
            <a:chExt cx="3528000" cy="557100"/>
          </a:xfrm>
        </p:grpSpPr>
        <p:cxnSp>
          <p:nvCxnSpPr>
            <p:cNvPr id="766" name="Google Shape;766;p42"/>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767" name="Google Shape;767;p42"/>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768" name="Google Shape;768;p42"/>
          <p:cNvGrpSpPr/>
          <p:nvPr/>
        </p:nvGrpSpPr>
        <p:grpSpPr>
          <a:xfrm flipH="1" rot="10800000">
            <a:off x="770315" y="3784825"/>
            <a:ext cx="2322835" cy="359552"/>
            <a:chOff x="-434650" y="1493275"/>
            <a:chExt cx="3528000" cy="557100"/>
          </a:xfrm>
        </p:grpSpPr>
        <p:cxnSp>
          <p:nvCxnSpPr>
            <p:cNvPr id="769" name="Google Shape;769;p42"/>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42"/>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771" name="Google Shape;771;p42"/>
          <p:cNvGrpSpPr/>
          <p:nvPr/>
        </p:nvGrpSpPr>
        <p:grpSpPr>
          <a:xfrm flipH="1">
            <a:off x="5871881" y="1310167"/>
            <a:ext cx="2305548" cy="281113"/>
            <a:chOff x="-434650" y="1493275"/>
            <a:chExt cx="3528000" cy="557100"/>
          </a:xfrm>
        </p:grpSpPr>
        <p:cxnSp>
          <p:nvCxnSpPr>
            <p:cNvPr id="772" name="Google Shape;772;p42"/>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42"/>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774" name="Google Shape;774;p42"/>
          <p:cNvGrpSpPr/>
          <p:nvPr/>
        </p:nvGrpSpPr>
        <p:grpSpPr>
          <a:xfrm rot="10800000">
            <a:off x="5863227" y="3308417"/>
            <a:ext cx="2322835" cy="281113"/>
            <a:chOff x="-434650" y="1493275"/>
            <a:chExt cx="3528000" cy="557100"/>
          </a:xfrm>
        </p:grpSpPr>
        <p:cxnSp>
          <p:nvCxnSpPr>
            <p:cNvPr id="775" name="Google Shape;775;p42"/>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776" name="Google Shape;776;p42"/>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sp>
        <p:nvSpPr>
          <p:cNvPr id="777" name="Google Shape;777;p42"/>
          <p:cNvSpPr txBox="1"/>
          <p:nvPr/>
        </p:nvSpPr>
        <p:spPr>
          <a:xfrm>
            <a:off x="770324" y="1310175"/>
            <a:ext cx="20385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t>Seasonality trend in cyclist injuries and fatalities</a:t>
            </a:r>
            <a:endParaRPr sz="1000"/>
          </a:p>
        </p:txBody>
      </p:sp>
      <p:sp>
        <p:nvSpPr>
          <p:cNvPr id="778" name="Google Shape;778;p42"/>
          <p:cNvSpPr txBox="1"/>
          <p:nvPr/>
        </p:nvSpPr>
        <p:spPr>
          <a:xfrm>
            <a:off x="770324" y="3540875"/>
            <a:ext cx="211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1000">
                <a:solidFill>
                  <a:srgbClr val="999999"/>
                </a:solidFill>
              </a:rPr>
              <a:t>The Speed Hump Policy is ineffective in decreasing cyclists’ fatality and injury rate</a:t>
            </a:r>
            <a:endParaRPr sz="1000">
              <a:solidFill>
                <a:srgbClr val="999999"/>
              </a:solidFill>
            </a:endParaRPr>
          </a:p>
        </p:txBody>
      </p:sp>
      <p:sp>
        <p:nvSpPr>
          <p:cNvPr id="779" name="Google Shape;779;p42"/>
          <p:cNvSpPr txBox="1"/>
          <p:nvPr/>
        </p:nvSpPr>
        <p:spPr>
          <a:xfrm>
            <a:off x="6296464" y="698775"/>
            <a:ext cx="232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000">
                <a:solidFill>
                  <a:srgbClr val="999999"/>
                </a:solidFill>
              </a:rPr>
              <a:t>The Arterial Slow Zones initiative is effective in decreasing cyclists’ fatality and injury rate.</a:t>
            </a:r>
            <a:endParaRPr sz="1000">
              <a:solidFill>
                <a:srgbClr val="999999"/>
              </a:solidFill>
            </a:endParaRPr>
          </a:p>
          <a:p>
            <a:pPr indent="0" lvl="0" marL="0" marR="0" rtl="0" algn="l">
              <a:lnSpc>
                <a:spcPct val="115000"/>
              </a:lnSpc>
              <a:spcBef>
                <a:spcPts val="1600"/>
              </a:spcBef>
              <a:spcAft>
                <a:spcPts val="1600"/>
              </a:spcAft>
              <a:buNone/>
            </a:pPr>
            <a:r>
              <a:t/>
            </a:r>
            <a:endParaRPr sz="1000">
              <a:solidFill>
                <a:srgbClr val="999999"/>
              </a:solidFill>
            </a:endParaRPr>
          </a:p>
        </p:txBody>
      </p:sp>
      <p:sp>
        <p:nvSpPr>
          <p:cNvPr id="780" name="Google Shape;780;p42"/>
          <p:cNvSpPr txBox="1"/>
          <p:nvPr/>
        </p:nvSpPr>
        <p:spPr>
          <a:xfrm>
            <a:off x="778975" y="1757275"/>
            <a:ext cx="2305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Install facilities before March;</a:t>
            </a:r>
            <a:endParaRPr sz="1000"/>
          </a:p>
          <a:p>
            <a:pPr indent="0" lvl="0" marL="0" rtl="0" algn="l">
              <a:lnSpc>
                <a:spcPct val="100000"/>
              </a:lnSpc>
              <a:spcBef>
                <a:spcPts val="0"/>
              </a:spcBef>
              <a:spcAft>
                <a:spcPts val="0"/>
              </a:spcAft>
              <a:buNone/>
            </a:pPr>
            <a:r>
              <a:rPr lang="en-GB" sz="1000"/>
              <a:t>Increase the number of educational programs from March to September</a:t>
            </a:r>
            <a:endParaRPr sz="1000"/>
          </a:p>
        </p:txBody>
      </p:sp>
      <p:sp>
        <p:nvSpPr>
          <p:cNvPr id="781" name="Google Shape;781;p42"/>
          <p:cNvSpPr/>
          <p:nvPr/>
        </p:nvSpPr>
        <p:spPr>
          <a:xfrm>
            <a:off x="357825" y="1545125"/>
            <a:ext cx="412500" cy="505200"/>
          </a:xfrm>
          <a:prstGeom prst="curvedRightArrow">
            <a:avLst>
              <a:gd fmla="val 25000" name="adj1"/>
              <a:gd fmla="val 5000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2"/>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Recommendations</a:t>
            </a:r>
            <a:endParaRPr/>
          </a:p>
        </p:txBody>
      </p:sp>
      <p:sp>
        <p:nvSpPr>
          <p:cNvPr id="784" name="Google Shape;784;p42"/>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sp>
        <p:nvSpPr>
          <p:cNvPr id="785" name="Google Shape;785;p42"/>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789" name="Google Shape;789;p42"/>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790" name="Google Shape;790;p42"/>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Conclusions</a:t>
            </a:r>
            <a:endParaRPr b="1" sz="800">
              <a:solidFill>
                <a:srgbClr val="FFFFFF"/>
              </a:solidFill>
            </a:endParaRPr>
          </a:p>
        </p:txBody>
      </p:sp>
      <p:grpSp>
        <p:nvGrpSpPr>
          <p:cNvPr id="791" name="Google Shape;791;p42"/>
          <p:cNvGrpSpPr/>
          <p:nvPr/>
        </p:nvGrpSpPr>
        <p:grpSpPr>
          <a:xfrm>
            <a:off x="6734338" y="4643050"/>
            <a:ext cx="756938" cy="281125"/>
            <a:chOff x="409738" y="4643050"/>
            <a:chExt cx="756938" cy="281125"/>
          </a:xfrm>
        </p:grpSpPr>
        <p:sp>
          <p:nvSpPr>
            <p:cNvPr id="792" name="Google Shape;792;p42"/>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42"/>
            <p:cNvPicPr preferRelativeResize="0"/>
            <p:nvPr/>
          </p:nvPicPr>
          <p:blipFill>
            <a:blip r:embed="rId7">
              <a:alphaModFix/>
            </a:blip>
            <a:stretch>
              <a:fillRect/>
            </a:stretch>
          </p:blipFill>
          <p:spPr>
            <a:xfrm flipH="1">
              <a:off x="409738" y="4643050"/>
              <a:ext cx="281125" cy="281125"/>
            </a:xfrm>
            <a:prstGeom prst="rect">
              <a:avLst/>
            </a:prstGeom>
            <a:noFill/>
            <a:ln>
              <a:noFill/>
            </a:ln>
          </p:spPr>
        </p:pic>
      </p:grpSp>
      <p:sp>
        <p:nvSpPr>
          <p:cNvPr id="794" name="Google Shape;794;p42"/>
          <p:cNvSpPr txBox="1"/>
          <p:nvPr/>
        </p:nvSpPr>
        <p:spPr>
          <a:xfrm>
            <a:off x="6473250" y="2783425"/>
            <a:ext cx="2322900" cy="80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GB" sz="1000">
                <a:solidFill>
                  <a:srgbClr val="9E9E9E"/>
                </a:solidFill>
              </a:rPr>
              <a:t>Cyclist Safety Map </a:t>
            </a:r>
            <a:r>
              <a:rPr lang="en-GB" sz="1000">
                <a:solidFill>
                  <a:srgbClr val="9E9E9E"/>
                </a:solidFill>
              </a:rPr>
              <a:t>shows that the current 10 priority bicycle districts do not best represent the areas that need ridership safety attention</a:t>
            </a:r>
            <a:endParaRPr sz="1000">
              <a:solidFill>
                <a:srgbClr val="9E9E9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798" name="Shape 798"/>
        <p:cNvGrpSpPr/>
        <p:nvPr/>
      </p:nvGrpSpPr>
      <p:grpSpPr>
        <a:xfrm>
          <a:off x="0" y="0"/>
          <a:ext cx="0" cy="0"/>
          <a:chOff x="0" y="0"/>
          <a:chExt cx="0" cy="0"/>
        </a:xfrm>
      </p:grpSpPr>
      <p:pic>
        <p:nvPicPr>
          <p:cNvPr id="799" name="Google Shape;799;p43"/>
          <p:cNvPicPr preferRelativeResize="0"/>
          <p:nvPr/>
        </p:nvPicPr>
        <p:blipFill rotWithShape="1">
          <a:blip r:embed="rId3">
            <a:alphaModFix/>
          </a:blip>
          <a:srcRect b="64008" l="0" r="74635" t="0"/>
          <a:stretch/>
        </p:blipFill>
        <p:spPr>
          <a:xfrm>
            <a:off x="2064900" y="2513631"/>
            <a:ext cx="908700" cy="806100"/>
          </a:xfrm>
          <a:prstGeom prst="hexagon">
            <a:avLst>
              <a:gd fmla="val 25000" name="adj"/>
              <a:gd fmla="val 115470" name="vf"/>
            </a:avLst>
          </a:prstGeom>
          <a:noFill/>
          <a:ln>
            <a:noFill/>
          </a:ln>
        </p:spPr>
      </p:pic>
      <p:pic>
        <p:nvPicPr>
          <p:cNvPr id="800" name="Google Shape;800;p43"/>
          <p:cNvPicPr preferRelativeResize="0"/>
          <p:nvPr/>
        </p:nvPicPr>
        <p:blipFill rotWithShape="1">
          <a:blip r:embed="rId4">
            <a:alphaModFix/>
          </a:blip>
          <a:srcRect b="0" l="80092" r="0" t="53297"/>
          <a:stretch/>
        </p:blipFill>
        <p:spPr>
          <a:xfrm>
            <a:off x="4446150" y="2984838"/>
            <a:ext cx="908700" cy="806100"/>
          </a:xfrm>
          <a:prstGeom prst="hexagon">
            <a:avLst>
              <a:gd fmla="val 25000" name="adj"/>
              <a:gd fmla="val 115470" name="vf"/>
            </a:avLst>
          </a:prstGeom>
          <a:noFill/>
          <a:ln>
            <a:noFill/>
          </a:ln>
        </p:spPr>
      </p:pic>
      <p:pic>
        <p:nvPicPr>
          <p:cNvPr id="801" name="Google Shape;801;p43"/>
          <p:cNvPicPr preferRelativeResize="0"/>
          <p:nvPr/>
        </p:nvPicPr>
        <p:blipFill rotWithShape="1">
          <a:blip r:embed="rId5">
            <a:alphaModFix/>
          </a:blip>
          <a:srcRect b="0" l="37494" r="17985" t="47734"/>
          <a:stretch/>
        </p:blipFill>
        <p:spPr>
          <a:xfrm>
            <a:off x="3646050" y="2513631"/>
            <a:ext cx="908700" cy="806100"/>
          </a:xfrm>
          <a:prstGeom prst="hexagon">
            <a:avLst>
              <a:gd fmla="val 25000" name="adj"/>
              <a:gd fmla="val 115470" name="vf"/>
            </a:avLst>
          </a:prstGeom>
          <a:noFill/>
          <a:ln>
            <a:noFill/>
          </a:ln>
        </p:spPr>
      </p:pic>
      <p:pic>
        <p:nvPicPr>
          <p:cNvPr id="802" name="Google Shape;802;p43"/>
          <p:cNvPicPr preferRelativeResize="0"/>
          <p:nvPr/>
        </p:nvPicPr>
        <p:blipFill rotWithShape="1">
          <a:blip r:embed="rId6">
            <a:alphaModFix/>
          </a:blip>
          <a:srcRect b="0" l="73555" r="0" t="60027"/>
          <a:stretch/>
        </p:blipFill>
        <p:spPr>
          <a:xfrm>
            <a:off x="4446150" y="2040200"/>
            <a:ext cx="908700" cy="806100"/>
          </a:xfrm>
          <a:prstGeom prst="hexagon">
            <a:avLst>
              <a:gd fmla="val 25000" name="adj"/>
              <a:gd fmla="val 115470" name="vf"/>
            </a:avLst>
          </a:prstGeom>
          <a:noFill/>
          <a:ln>
            <a:noFill/>
          </a:ln>
        </p:spPr>
      </p:pic>
      <p:pic>
        <p:nvPicPr>
          <p:cNvPr id="803" name="Google Shape;803;p43"/>
          <p:cNvPicPr preferRelativeResize="0"/>
          <p:nvPr/>
        </p:nvPicPr>
        <p:blipFill rotWithShape="1">
          <a:blip r:embed="rId6">
            <a:alphaModFix/>
          </a:blip>
          <a:srcRect b="41056" l="0" r="78799" t="8898"/>
          <a:stretch/>
        </p:blipFill>
        <p:spPr>
          <a:xfrm>
            <a:off x="3646050" y="1591275"/>
            <a:ext cx="908700" cy="806100"/>
          </a:xfrm>
          <a:prstGeom prst="hexagon">
            <a:avLst>
              <a:gd fmla="val 25000" name="adj"/>
              <a:gd fmla="val 115470" name="vf"/>
            </a:avLst>
          </a:prstGeom>
          <a:noFill/>
          <a:ln>
            <a:noFill/>
          </a:ln>
        </p:spPr>
      </p:pic>
      <p:pic>
        <p:nvPicPr>
          <p:cNvPr id="804" name="Google Shape;804;p43"/>
          <p:cNvPicPr preferRelativeResize="0"/>
          <p:nvPr/>
        </p:nvPicPr>
        <p:blipFill rotWithShape="1">
          <a:blip r:embed="rId6">
            <a:alphaModFix/>
          </a:blip>
          <a:srcRect b="41058" l="34443" r="32223" t="0"/>
          <a:stretch/>
        </p:blipFill>
        <p:spPr>
          <a:xfrm>
            <a:off x="6027300" y="2040200"/>
            <a:ext cx="908700" cy="806100"/>
          </a:xfrm>
          <a:prstGeom prst="hexagon">
            <a:avLst>
              <a:gd fmla="val 25000" name="adj"/>
              <a:gd fmla="val 115470" name="vf"/>
            </a:avLst>
          </a:prstGeom>
          <a:noFill/>
          <a:ln>
            <a:noFill/>
          </a:ln>
        </p:spPr>
      </p:pic>
      <p:sp>
        <p:nvSpPr>
          <p:cNvPr id="805" name="Google Shape;805;p43"/>
          <p:cNvSpPr/>
          <p:nvPr/>
        </p:nvSpPr>
        <p:spPr>
          <a:xfrm>
            <a:off x="2865000" y="2984838"/>
            <a:ext cx="908700" cy="806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806" name="Google Shape;806;p43"/>
          <p:cNvSpPr/>
          <p:nvPr/>
        </p:nvSpPr>
        <p:spPr>
          <a:xfrm>
            <a:off x="2865000" y="2040188"/>
            <a:ext cx="908700" cy="8061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807" name="Google Shape;807;p43"/>
          <p:cNvSpPr/>
          <p:nvPr/>
        </p:nvSpPr>
        <p:spPr>
          <a:xfrm>
            <a:off x="5227200" y="2513631"/>
            <a:ext cx="908700" cy="806100"/>
          </a:xfrm>
          <a:prstGeom prst="hexagon">
            <a:avLst>
              <a:gd fmla="val 25000" name="adj"/>
              <a:gd fmla="val 115470" name="vf"/>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4</a:t>
            </a:r>
            <a:endParaRPr b="1" sz="3000">
              <a:solidFill>
                <a:srgbClr val="FFFFFF"/>
              </a:solidFill>
            </a:endParaRPr>
          </a:p>
        </p:txBody>
      </p:sp>
      <p:sp>
        <p:nvSpPr>
          <p:cNvPr id="808" name="Google Shape;808;p43"/>
          <p:cNvSpPr/>
          <p:nvPr/>
        </p:nvSpPr>
        <p:spPr>
          <a:xfrm>
            <a:off x="5227200" y="1591263"/>
            <a:ext cx="908700" cy="8061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grpSp>
        <p:nvGrpSpPr>
          <p:cNvPr id="809" name="Google Shape;809;p43"/>
          <p:cNvGrpSpPr/>
          <p:nvPr/>
        </p:nvGrpSpPr>
        <p:grpSpPr>
          <a:xfrm>
            <a:off x="770315" y="1769217"/>
            <a:ext cx="2322835" cy="281113"/>
            <a:chOff x="-434650" y="1493275"/>
            <a:chExt cx="3528000" cy="557100"/>
          </a:xfrm>
        </p:grpSpPr>
        <p:cxnSp>
          <p:nvCxnSpPr>
            <p:cNvPr id="810" name="Google Shape;810;p43"/>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43"/>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812" name="Google Shape;812;p43"/>
          <p:cNvGrpSpPr/>
          <p:nvPr/>
        </p:nvGrpSpPr>
        <p:grpSpPr>
          <a:xfrm flipH="1" rot="10800000">
            <a:off x="770315" y="3784825"/>
            <a:ext cx="2322835" cy="359552"/>
            <a:chOff x="-434650" y="1493275"/>
            <a:chExt cx="3528000" cy="557100"/>
          </a:xfrm>
        </p:grpSpPr>
        <p:cxnSp>
          <p:nvCxnSpPr>
            <p:cNvPr id="813" name="Google Shape;813;p43"/>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814" name="Google Shape;814;p43"/>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815" name="Google Shape;815;p43"/>
          <p:cNvGrpSpPr/>
          <p:nvPr/>
        </p:nvGrpSpPr>
        <p:grpSpPr>
          <a:xfrm flipH="1">
            <a:off x="5871881" y="1310167"/>
            <a:ext cx="2305548" cy="281113"/>
            <a:chOff x="-434650" y="1493275"/>
            <a:chExt cx="3528000" cy="557100"/>
          </a:xfrm>
        </p:grpSpPr>
        <p:cxnSp>
          <p:nvCxnSpPr>
            <p:cNvPr id="816" name="Google Shape;816;p43"/>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817" name="Google Shape;817;p43"/>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818" name="Google Shape;818;p43"/>
          <p:cNvGrpSpPr/>
          <p:nvPr/>
        </p:nvGrpSpPr>
        <p:grpSpPr>
          <a:xfrm rot="10800000">
            <a:off x="5863227" y="3308417"/>
            <a:ext cx="2322835" cy="281113"/>
            <a:chOff x="-434650" y="1493275"/>
            <a:chExt cx="3528000" cy="557100"/>
          </a:xfrm>
        </p:grpSpPr>
        <p:cxnSp>
          <p:nvCxnSpPr>
            <p:cNvPr id="819" name="Google Shape;819;p43"/>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43"/>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sp>
        <p:nvSpPr>
          <p:cNvPr id="821" name="Google Shape;821;p43"/>
          <p:cNvSpPr txBox="1"/>
          <p:nvPr/>
        </p:nvSpPr>
        <p:spPr>
          <a:xfrm>
            <a:off x="770324" y="1310175"/>
            <a:ext cx="20385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t>Seasonality trend in cyclist injuries and fatalities</a:t>
            </a:r>
            <a:endParaRPr sz="1000"/>
          </a:p>
        </p:txBody>
      </p:sp>
      <p:sp>
        <p:nvSpPr>
          <p:cNvPr id="822" name="Google Shape;822;p43"/>
          <p:cNvSpPr txBox="1"/>
          <p:nvPr/>
        </p:nvSpPr>
        <p:spPr>
          <a:xfrm>
            <a:off x="770324" y="3540875"/>
            <a:ext cx="211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1000"/>
              <a:t>The Speed Hump Policy is ineffective in decreasing cyclists’ fatality and injury rate</a:t>
            </a:r>
            <a:endParaRPr sz="1000"/>
          </a:p>
        </p:txBody>
      </p:sp>
      <p:sp>
        <p:nvSpPr>
          <p:cNvPr id="823" name="Google Shape;823;p43"/>
          <p:cNvSpPr txBox="1"/>
          <p:nvPr/>
        </p:nvSpPr>
        <p:spPr>
          <a:xfrm>
            <a:off x="6296464" y="698775"/>
            <a:ext cx="232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000"/>
              <a:t>The Arterial Slow Zones initiative is effective in decreasing cyclists’ fatality and injury rate.</a:t>
            </a:r>
            <a:endParaRPr sz="1000"/>
          </a:p>
          <a:p>
            <a:pPr indent="0" lvl="0" marL="0" marR="0" rtl="0" algn="l">
              <a:lnSpc>
                <a:spcPct val="115000"/>
              </a:lnSpc>
              <a:spcBef>
                <a:spcPts val="1600"/>
              </a:spcBef>
              <a:spcAft>
                <a:spcPts val="1600"/>
              </a:spcAft>
              <a:buNone/>
            </a:pPr>
            <a:r>
              <a:t/>
            </a:r>
            <a:endParaRPr sz="1000"/>
          </a:p>
        </p:txBody>
      </p:sp>
      <p:sp>
        <p:nvSpPr>
          <p:cNvPr id="824" name="Google Shape;824;p43"/>
          <p:cNvSpPr txBox="1"/>
          <p:nvPr/>
        </p:nvSpPr>
        <p:spPr>
          <a:xfrm>
            <a:off x="778975" y="1757275"/>
            <a:ext cx="2305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Install facilities before March;</a:t>
            </a:r>
            <a:endParaRPr sz="1000"/>
          </a:p>
          <a:p>
            <a:pPr indent="0" lvl="0" marL="0" rtl="0" algn="l">
              <a:lnSpc>
                <a:spcPct val="100000"/>
              </a:lnSpc>
              <a:spcBef>
                <a:spcPts val="0"/>
              </a:spcBef>
              <a:spcAft>
                <a:spcPts val="0"/>
              </a:spcAft>
              <a:buNone/>
            </a:pPr>
            <a:r>
              <a:rPr lang="en-GB" sz="1000"/>
              <a:t>Increase the number of educational programs from March to September</a:t>
            </a:r>
            <a:endParaRPr sz="1000"/>
          </a:p>
        </p:txBody>
      </p:sp>
      <p:sp>
        <p:nvSpPr>
          <p:cNvPr id="825" name="Google Shape;825;p43"/>
          <p:cNvSpPr txBox="1"/>
          <p:nvPr/>
        </p:nvSpPr>
        <p:spPr>
          <a:xfrm>
            <a:off x="6374375" y="1369488"/>
            <a:ext cx="28446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t>Increase the</a:t>
            </a:r>
            <a:r>
              <a:rPr lang="en-GB" sz="1000"/>
              <a:t> budget on the the Arterial Slow Zones initiative. </a:t>
            </a:r>
            <a:endParaRPr sz="1000"/>
          </a:p>
        </p:txBody>
      </p:sp>
      <p:sp>
        <p:nvSpPr>
          <p:cNvPr id="826" name="Google Shape;826;p43"/>
          <p:cNvSpPr/>
          <p:nvPr/>
        </p:nvSpPr>
        <p:spPr>
          <a:xfrm>
            <a:off x="5915350" y="1044938"/>
            <a:ext cx="412500" cy="505200"/>
          </a:xfrm>
          <a:prstGeom prst="curvedRightArrow">
            <a:avLst>
              <a:gd fmla="val 25000" name="adj1"/>
              <a:gd fmla="val 5000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357825" y="1545125"/>
            <a:ext cx="412500" cy="505200"/>
          </a:xfrm>
          <a:prstGeom prst="curvedRightArrow">
            <a:avLst>
              <a:gd fmla="val 25000" name="adj1"/>
              <a:gd fmla="val 5000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357825" y="3861725"/>
            <a:ext cx="412500" cy="505200"/>
          </a:xfrm>
          <a:prstGeom prst="curvedRightArrow">
            <a:avLst>
              <a:gd fmla="val 25000" name="adj1"/>
              <a:gd fmla="val 5000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txBox="1"/>
          <p:nvPr/>
        </p:nvSpPr>
        <p:spPr>
          <a:xfrm>
            <a:off x="770325" y="4108475"/>
            <a:ext cx="2628600" cy="3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t>Decrease the</a:t>
            </a:r>
            <a:r>
              <a:rPr lang="en-GB" sz="900"/>
              <a:t> budget on installing speed humps </a:t>
            </a:r>
            <a:endParaRPr sz="900"/>
          </a:p>
          <a:p>
            <a:pPr indent="0" lvl="0" marL="0" rtl="0" algn="l">
              <a:lnSpc>
                <a:spcPct val="115000"/>
              </a:lnSpc>
              <a:spcBef>
                <a:spcPts val="0"/>
              </a:spcBef>
              <a:spcAft>
                <a:spcPts val="0"/>
              </a:spcAft>
              <a:buNone/>
            </a:pPr>
            <a:r>
              <a:t/>
            </a:r>
            <a:endParaRPr sz="900"/>
          </a:p>
        </p:txBody>
      </p:sp>
      <p:sp>
        <p:nvSpPr>
          <p:cNvPr id="830" name="Google Shape;830;p43"/>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Recommendations</a:t>
            </a:r>
            <a:endParaRPr/>
          </a:p>
        </p:txBody>
      </p:sp>
      <p:sp>
        <p:nvSpPr>
          <p:cNvPr id="832" name="Google Shape;832;p43"/>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sp>
        <p:nvSpPr>
          <p:cNvPr id="833" name="Google Shape;833;p43"/>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837" name="Google Shape;837;p43"/>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838" name="Google Shape;838;p43"/>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Conclusions</a:t>
            </a:r>
            <a:endParaRPr b="1" sz="800">
              <a:solidFill>
                <a:srgbClr val="FFFFFF"/>
              </a:solidFill>
            </a:endParaRPr>
          </a:p>
        </p:txBody>
      </p:sp>
      <p:grpSp>
        <p:nvGrpSpPr>
          <p:cNvPr id="839" name="Google Shape;839;p43"/>
          <p:cNvGrpSpPr/>
          <p:nvPr/>
        </p:nvGrpSpPr>
        <p:grpSpPr>
          <a:xfrm>
            <a:off x="6734338" y="4643050"/>
            <a:ext cx="756938" cy="281125"/>
            <a:chOff x="409738" y="4643050"/>
            <a:chExt cx="756938" cy="281125"/>
          </a:xfrm>
        </p:grpSpPr>
        <p:sp>
          <p:nvSpPr>
            <p:cNvPr id="840" name="Google Shape;840;p43"/>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1" name="Google Shape;841;p43"/>
            <p:cNvPicPr preferRelativeResize="0"/>
            <p:nvPr/>
          </p:nvPicPr>
          <p:blipFill>
            <a:blip r:embed="rId7">
              <a:alphaModFix/>
            </a:blip>
            <a:stretch>
              <a:fillRect/>
            </a:stretch>
          </p:blipFill>
          <p:spPr>
            <a:xfrm flipH="1">
              <a:off x="409738" y="4643050"/>
              <a:ext cx="281125" cy="281125"/>
            </a:xfrm>
            <a:prstGeom prst="rect">
              <a:avLst/>
            </a:prstGeom>
            <a:noFill/>
            <a:ln>
              <a:noFill/>
            </a:ln>
          </p:spPr>
        </p:pic>
      </p:grpSp>
      <p:sp>
        <p:nvSpPr>
          <p:cNvPr id="842" name="Google Shape;842;p43"/>
          <p:cNvSpPr txBox="1"/>
          <p:nvPr/>
        </p:nvSpPr>
        <p:spPr>
          <a:xfrm>
            <a:off x="6473250" y="2783425"/>
            <a:ext cx="2322900" cy="80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GB" sz="1000">
                <a:solidFill>
                  <a:srgbClr val="9E9E9E"/>
                </a:solidFill>
              </a:rPr>
              <a:t>Cyclist Safety Map </a:t>
            </a:r>
            <a:r>
              <a:rPr lang="en-GB" sz="1000">
                <a:solidFill>
                  <a:srgbClr val="9E9E9E"/>
                </a:solidFill>
              </a:rPr>
              <a:t>shows that the current 10 priority bicycle districts do not best represent the areas that need ridership safety attention</a:t>
            </a:r>
            <a:endParaRPr sz="1000">
              <a:solidFill>
                <a:srgbClr val="9E9E9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846" name="Shape 846"/>
        <p:cNvGrpSpPr/>
        <p:nvPr/>
      </p:nvGrpSpPr>
      <p:grpSpPr>
        <a:xfrm>
          <a:off x="0" y="0"/>
          <a:ext cx="0" cy="0"/>
          <a:chOff x="0" y="0"/>
          <a:chExt cx="0" cy="0"/>
        </a:xfrm>
      </p:grpSpPr>
      <p:sp>
        <p:nvSpPr>
          <p:cNvPr id="847" name="Google Shape;847;p44"/>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Background</a:t>
            </a:r>
            <a:endParaRPr sz="800">
              <a:solidFill>
                <a:srgbClr val="EFEFEF"/>
              </a:solidFill>
            </a:endParaRPr>
          </a:p>
        </p:txBody>
      </p:sp>
      <p:sp>
        <p:nvSpPr>
          <p:cNvPr id="851" name="Google Shape;851;p44"/>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852" name="Google Shape;852;p44"/>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Conclusions</a:t>
            </a:r>
            <a:endParaRPr b="1" sz="800">
              <a:solidFill>
                <a:srgbClr val="FFFFFF"/>
              </a:solidFill>
            </a:endParaRPr>
          </a:p>
        </p:txBody>
      </p:sp>
      <p:grpSp>
        <p:nvGrpSpPr>
          <p:cNvPr id="853" name="Google Shape;853;p44"/>
          <p:cNvGrpSpPr/>
          <p:nvPr/>
        </p:nvGrpSpPr>
        <p:grpSpPr>
          <a:xfrm>
            <a:off x="6734338" y="4643050"/>
            <a:ext cx="756938" cy="281125"/>
            <a:chOff x="409738" y="4643050"/>
            <a:chExt cx="756938" cy="281125"/>
          </a:xfrm>
        </p:grpSpPr>
        <p:sp>
          <p:nvSpPr>
            <p:cNvPr id="854" name="Google Shape;854;p44"/>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5" name="Google Shape;855;p44"/>
            <p:cNvPicPr preferRelativeResize="0"/>
            <p:nvPr/>
          </p:nvPicPr>
          <p:blipFill>
            <a:blip r:embed="rId3">
              <a:alphaModFix/>
            </a:blip>
            <a:stretch>
              <a:fillRect/>
            </a:stretch>
          </p:blipFill>
          <p:spPr>
            <a:xfrm flipH="1">
              <a:off x="409738" y="4643050"/>
              <a:ext cx="281125" cy="281125"/>
            </a:xfrm>
            <a:prstGeom prst="rect">
              <a:avLst/>
            </a:prstGeom>
            <a:noFill/>
            <a:ln>
              <a:noFill/>
            </a:ln>
          </p:spPr>
        </p:pic>
      </p:grpSp>
      <p:pic>
        <p:nvPicPr>
          <p:cNvPr id="856" name="Google Shape;856;p44"/>
          <p:cNvPicPr preferRelativeResize="0"/>
          <p:nvPr/>
        </p:nvPicPr>
        <p:blipFill rotWithShape="1">
          <a:blip r:embed="rId4">
            <a:alphaModFix/>
          </a:blip>
          <a:srcRect b="64008" l="0" r="74635" t="0"/>
          <a:stretch/>
        </p:blipFill>
        <p:spPr>
          <a:xfrm>
            <a:off x="2064900" y="2513631"/>
            <a:ext cx="908700" cy="806100"/>
          </a:xfrm>
          <a:prstGeom prst="hexagon">
            <a:avLst>
              <a:gd fmla="val 25000" name="adj"/>
              <a:gd fmla="val 115470" name="vf"/>
            </a:avLst>
          </a:prstGeom>
          <a:noFill/>
          <a:ln>
            <a:noFill/>
          </a:ln>
        </p:spPr>
      </p:pic>
      <p:pic>
        <p:nvPicPr>
          <p:cNvPr id="857" name="Google Shape;857;p44"/>
          <p:cNvPicPr preferRelativeResize="0"/>
          <p:nvPr/>
        </p:nvPicPr>
        <p:blipFill rotWithShape="1">
          <a:blip r:embed="rId5">
            <a:alphaModFix/>
          </a:blip>
          <a:srcRect b="0" l="80092" r="0" t="53297"/>
          <a:stretch/>
        </p:blipFill>
        <p:spPr>
          <a:xfrm>
            <a:off x="4446150" y="2984838"/>
            <a:ext cx="908700" cy="806100"/>
          </a:xfrm>
          <a:prstGeom prst="hexagon">
            <a:avLst>
              <a:gd fmla="val 25000" name="adj"/>
              <a:gd fmla="val 115470" name="vf"/>
            </a:avLst>
          </a:prstGeom>
          <a:noFill/>
          <a:ln>
            <a:noFill/>
          </a:ln>
        </p:spPr>
      </p:pic>
      <p:pic>
        <p:nvPicPr>
          <p:cNvPr id="858" name="Google Shape;858;p44"/>
          <p:cNvPicPr preferRelativeResize="0"/>
          <p:nvPr/>
        </p:nvPicPr>
        <p:blipFill rotWithShape="1">
          <a:blip r:embed="rId6">
            <a:alphaModFix/>
          </a:blip>
          <a:srcRect b="0" l="37494" r="17985" t="47734"/>
          <a:stretch/>
        </p:blipFill>
        <p:spPr>
          <a:xfrm>
            <a:off x="3646050" y="2513631"/>
            <a:ext cx="908700" cy="806100"/>
          </a:xfrm>
          <a:prstGeom prst="hexagon">
            <a:avLst>
              <a:gd fmla="val 25000" name="adj"/>
              <a:gd fmla="val 115470" name="vf"/>
            </a:avLst>
          </a:prstGeom>
          <a:noFill/>
          <a:ln>
            <a:noFill/>
          </a:ln>
        </p:spPr>
      </p:pic>
      <p:pic>
        <p:nvPicPr>
          <p:cNvPr id="859" name="Google Shape;859;p44"/>
          <p:cNvPicPr preferRelativeResize="0"/>
          <p:nvPr/>
        </p:nvPicPr>
        <p:blipFill rotWithShape="1">
          <a:blip r:embed="rId7">
            <a:alphaModFix/>
          </a:blip>
          <a:srcRect b="0" l="73555" r="0" t="60027"/>
          <a:stretch/>
        </p:blipFill>
        <p:spPr>
          <a:xfrm>
            <a:off x="4446150" y="2040200"/>
            <a:ext cx="908700" cy="806100"/>
          </a:xfrm>
          <a:prstGeom prst="hexagon">
            <a:avLst>
              <a:gd fmla="val 25000" name="adj"/>
              <a:gd fmla="val 115470" name="vf"/>
            </a:avLst>
          </a:prstGeom>
          <a:noFill/>
          <a:ln>
            <a:noFill/>
          </a:ln>
        </p:spPr>
      </p:pic>
      <p:pic>
        <p:nvPicPr>
          <p:cNvPr id="860" name="Google Shape;860;p44"/>
          <p:cNvPicPr preferRelativeResize="0"/>
          <p:nvPr/>
        </p:nvPicPr>
        <p:blipFill rotWithShape="1">
          <a:blip r:embed="rId7">
            <a:alphaModFix/>
          </a:blip>
          <a:srcRect b="41056" l="0" r="78799" t="8898"/>
          <a:stretch/>
        </p:blipFill>
        <p:spPr>
          <a:xfrm>
            <a:off x="3646050" y="1591275"/>
            <a:ext cx="908700" cy="806100"/>
          </a:xfrm>
          <a:prstGeom prst="hexagon">
            <a:avLst>
              <a:gd fmla="val 25000" name="adj"/>
              <a:gd fmla="val 115470" name="vf"/>
            </a:avLst>
          </a:prstGeom>
          <a:noFill/>
          <a:ln>
            <a:noFill/>
          </a:ln>
        </p:spPr>
      </p:pic>
      <p:pic>
        <p:nvPicPr>
          <p:cNvPr id="861" name="Google Shape;861;p44"/>
          <p:cNvPicPr preferRelativeResize="0"/>
          <p:nvPr/>
        </p:nvPicPr>
        <p:blipFill rotWithShape="1">
          <a:blip r:embed="rId7">
            <a:alphaModFix/>
          </a:blip>
          <a:srcRect b="41058" l="34443" r="32223" t="0"/>
          <a:stretch/>
        </p:blipFill>
        <p:spPr>
          <a:xfrm>
            <a:off x="6027300" y="2040200"/>
            <a:ext cx="908700" cy="806100"/>
          </a:xfrm>
          <a:prstGeom prst="hexagon">
            <a:avLst>
              <a:gd fmla="val 25000" name="adj"/>
              <a:gd fmla="val 115470" name="vf"/>
            </a:avLst>
          </a:prstGeom>
          <a:noFill/>
          <a:ln>
            <a:noFill/>
          </a:ln>
        </p:spPr>
      </p:pic>
      <p:sp>
        <p:nvSpPr>
          <p:cNvPr id="862" name="Google Shape;862;p44"/>
          <p:cNvSpPr/>
          <p:nvPr/>
        </p:nvSpPr>
        <p:spPr>
          <a:xfrm>
            <a:off x="2865000" y="2984838"/>
            <a:ext cx="908700" cy="8061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2</a:t>
            </a:r>
            <a:endParaRPr b="1" sz="3000">
              <a:solidFill>
                <a:srgbClr val="FFFFFF"/>
              </a:solidFill>
            </a:endParaRPr>
          </a:p>
        </p:txBody>
      </p:sp>
      <p:sp>
        <p:nvSpPr>
          <p:cNvPr id="863" name="Google Shape;863;p44"/>
          <p:cNvSpPr/>
          <p:nvPr/>
        </p:nvSpPr>
        <p:spPr>
          <a:xfrm>
            <a:off x="2865000" y="2040188"/>
            <a:ext cx="908700" cy="8061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864" name="Google Shape;864;p44"/>
          <p:cNvSpPr/>
          <p:nvPr/>
        </p:nvSpPr>
        <p:spPr>
          <a:xfrm>
            <a:off x="5227200" y="2513631"/>
            <a:ext cx="908700" cy="806100"/>
          </a:xfrm>
          <a:prstGeom prst="hexagon">
            <a:avLst>
              <a:gd fmla="val 25000" name="adj"/>
              <a:gd fmla="val 115470" name="vf"/>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4</a:t>
            </a:r>
            <a:endParaRPr b="1" sz="3000">
              <a:solidFill>
                <a:srgbClr val="FFFFFF"/>
              </a:solidFill>
            </a:endParaRPr>
          </a:p>
        </p:txBody>
      </p:sp>
      <p:sp>
        <p:nvSpPr>
          <p:cNvPr id="865" name="Google Shape;865;p44"/>
          <p:cNvSpPr/>
          <p:nvPr/>
        </p:nvSpPr>
        <p:spPr>
          <a:xfrm>
            <a:off x="5227200" y="1591263"/>
            <a:ext cx="908700" cy="806100"/>
          </a:xfrm>
          <a:prstGeom prst="hexagon">
            <a:avLst>
              <a:gd fmla="val 25000" name="adj"/>
              <a:gd fmla="val 115470" name="vf"/>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grpSp>
        <p:nvGrpSpPr>
          <p:cNvPr id="866" name="Google Shape;866;p44"/>
          <p:cNvGrpSpPr/>
          <p:nvPr/>
        </p:nvGrpSpPr>
        <p:grpSpPr>
          <a:xfrm>
            <a:off x="770315" y="1769217"/>
            <a:ext cx="2322835" cy="281113"/>
            <a:chOff x="-434650" y="1493275"/>
            <a:chExt cx="3528000" cy="557100"/>
          </a:xfrm>
        </p:grpSpPr>
        <p:cxnSp>
          <p:nvCxnSpPr>
            <p:cNvPr id="867" name="Google Shape;867;p44"/>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44"/>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869" name="Google Shape;869;p44"/>
          <p:cNvGrpSpPr/>
          <p:nvPr/>
        </p:nvGrpSpPr>
        <p:grpSpPr>
          <a:xfrm flipH="1" rot="10800000">
            <a:off x="770315" y="3784825"/>
            <a:ext cx="2322835" cy="359552"/>
            <a:chOff x="-434650" y="1493275"/>
            <a:chExt cx="3528000" cy="557100"/>
          </a:xfrm>
        </p:grpSpPr>
        <p:cxnSp>
          <p:nvCxnSpPr>
            <p:cNvPr id="870" name="Google Shape;870;p44"/>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44"/>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872" name="Google Shape;872;p44"/>
          <p:cNvGrpSpPr/>
          <p:nvPr/>
        </p:nvGrpSpPr>
        <p:grpSpPr>
          <a:xfrm flipH="1">
            <a:off x="5871881" y="1310167"/>
            <a:ext cx="2305548" cy="281113"/>
            <a:chOff x="-434650" y="1493275"/>
            <a:chExt cx="3528000" cy="557100"/>
          </a:xfrm>
        </p:grpSpPr>
        <p:cxnSp>
          <p:nvCxnSpPr>
            <p:cNvPr id="873" name="Google Shape;873;p44"/>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874" name="Google Shape;874;p44"/>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grpSp>
        <p:nvGrpSpPr>
          <p:cNvPr id="875" name="Google Shape;875;p44"/>
          <p:cNvGrpSpPr/>
          <p:nvPr/>
        </p:nvGrpSpPr>
        <p:grpSpPr>
          <a:xfrm rot="10800000">
            <a:off x="5863227" y="3308417"/>
            <a:ext cx="2322835" cy="281113"/>
            <a:chOff x="-434650" y="1493275"/>
            <a:chExt cx="3528000" cy="557100"/>
          </a:xfrm>
        </p:grpSpPr>
        <p:cxnSp>
          <p:nvCxnSpPr>
            <p:cNvPr id="876" name="Google Shape;876;p44"/>
            <p:cNvCxnSpPr/>
            <p:nvPr/>
          </p:nvCxnSpPr>
          <p:spPr>
            <a:xfrm rot="10800000">
              <a:off x="2346650" y="1493275"/>
              <a:ext cx="746700" cy="55710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44"/>
            <p:cNvCxnSpPr/>
            <p:nvPr/>
          </p:nvCxnSpPr>
          <p:spPr>
            <a:xfrm flipH="1">
              <a:off x="-434650" y="1493275"/>
              <a:ext cx="2781300" cy="16500"/>
            </a:xfrm>
            <a:prstGeom prst="straightConnector1">
              <a:avLst/>
            </a:prstGeom>
            <a:noFill/>
            <a:ln cap="flat" cmpd="sng" w="9525">
              <a:solidFill>
                <a:schemeClr val="dk2"/>
              </a:solidFill>
              <a:prstDash val="solid"/>
              <a:round/>
              <a:headEnd len="med" w="med" type="none"/>
              <a:tailEnd len="med" w="med" type="none"/>
            </a:ln>
          </p:spPr>
        </p:cxnSp>
      </p:grpSp>
      <p:sp>
        <p:nvSpPr>
          <p:cNvPr id="878" name="Google Shape;878;p44"/>
          <p:cNvSpPr txBox="1"/>
          <p:nvPr/>
        </p:nvSpPr>
        <p:spPr>
          <a:xfrm>
            <a:off x="770324" y="1310175"/>
            <a:ext cx="20385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t>Seasonality trend in cyclist injuries and fatalities</a:t>
            </a:r>
            <a:endParaRPr sz="1000"/>
          </a:p>
        </p:txBody>
      </p:sp>
      <p:sp>
        <p:nvSpPr>
          <p:cNvPr id="879" name="Google Shape;879;p44"/>
          <p:cNvSpPr txBox="1"/>
          <p:nvPr/>
        </p:nvSpPr>
        <p:spPr>
          <a:xfrm>
            <a:off x="770324" y="3540875"/>
            <a:ext cx="211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1000"/>
              <a:t>The Speed Hump Policy is ineffective in decreasing cyclists’ fatality and injury rate</a:t>
            </a:r>
            <a:endParaRPr sz="1000"/>
          </a:p>
        </p:txBody>
      </p:sp>
      <p:sp>
        <p:nvSpPr>
          <p:cNvPr id="880" name="Google Shape;880;p44"/>
          <p:cNvSpPr txBox="1"/>
          <p:nvPr/>
        </p:nvSpPr>
        <p:spPr>
          <a:xfrm>
            <a:off x="6296464" y="698775"/>
            <a:ext cx="2322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000"/>
              <a:t>The Arterial Slow Zones initiative is effective in decreasing cyclists’ fatality and injury rate.</a:t>
            </a:r>
            <a:endParaRPr sz="1000"/>
          </a:p>
          <a:p>
            <a:pPr indent="0" lvl="0" marL="0" marR="0" rtl="0" algn="l">
              <a:lnSpc>
                <a:spcPct val="115000"/>
              </a:lnSpc>
              <a:spcBef>
                <a:spcPts val="1600"/>
              </a:spcBef>
              <a:spcAft>
                <a:spcPts val="1600"/>
              </a:spcAft>
              <a:buNone/>
            </a:pPr>
            <a:r>
              <a:t/>
            </a:r>
            <a:endParaRPr sz="1000"/>
          </a:p>
        </p:txBody>
      </p:sp>
      <p:sp>
        <p:nvSpPr>
          <p:cNvPr id="881" name="Google Shape;881;p44"/>
          <p:cNvSpPr txBox="1"/>
          <p:nvPr/>
        </p:nvSpPr>
        <p:spPr>
          <a:xfrm>
            <a:off x="778975" y="1757275"/>
            <a:ext cx="2305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Install facilities before March;</a:t>
            </a:r>
            <a:endParaRPr sz="1000"/>
          </a:p>
          <a:p>
            <a:pPr indent="0" lvl="0" marL="0" rtl="0" algn="l">
              <a:lnSpc>
                <a:spcPct val="100000"/>
              </a:lnSpc>
              <a:spcBef>
                <a:spcPts val="0"/>
              </a:spcBef>
              <a:spcAft>
                <a:spcPts val="0"/>
              </a:spcAft>
              <a:buNone/>
            </a:pPr>
            <a:r>
              <a:rPr lang="en-GB" sz="1000"/>
              <a:t>Increase the number of educational programs from March to September</a:t>
            </a:r>
            <a:endParaRPr sz="1000"/>
          </a:p>
        </p:txBody>
      </p:sp>
      <p:sp>
        <p:nvSpPr>
          <p:cNvPr id="882" name="Google Shape;882;p44"/>
          <p:cNvSpPr txBox="1"/>
          <p:nvPr/>
        </p:nvSpPr>
        <p:spPr>
          <a:xfrm>
            <a:off x="6374375" y="1369488"/>
            <a:ext cx="28446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t>Increase the</a:t>
            </a:r>
            <a:r>
              <a:rPr lang="en-GB" sz="1000"/>
              <a:t> budget on the the Arterial Slow Zones initiative. </a:t>
            </a:r>
            <a:endParaRPr sz="1000"/>
          </a:p>
        </p:txBody>
      </p:sp>
      <p:sp>
        <p:nvSpPr>
          <p:cNvPr id="883" name="Google Shape;883;p44"/>
          <p:cNvSpPr txBox="1"/>
          <p:nvPr/>
        </p:nvSpPr>
        <p:spPr>
          <a:xfrm>
            <a:off x="6526775" y="3634425"/>
            <a:ext cx="25074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000"/>
              <a:t>Re-prioritize</a:t>
            </a:r>
            <a:r>
              <a:rPr lang="en-GB" sz="1000"/>
              <a:t> areas that actually need </a:t>
            </a:r>
            <a:r>
              <a:rPr lang="en-GB" sz="1000"/>
              <a:t>attention</a:t>
            </a:r>
            <a:r>
              <a:rPr lang="en-GB" sz="1000"/>
              <a:t> based on </a:t>
            </a:r>
            <a:r>
              <a:rPr lang="en-GB" sz="1000"/>
              <a:t>cyclist safety ma</a:t>
            </a:r>
            <a:r>
              <a:rPr lang="en-GB" sz="1000"/>
              <a:t>p </a:t>
            </a:r>
            <a:endParaRPr sz="1000"/>
          </a:p>
        </p:txBody>
      </p:sp>
      <p:sp>
        <p:nvSpPr>
          <p:cNvPr id="884" name="Google Shape;884;p44"/>
          <p:cNvSpPr/>
          <p:nvPr/>
        </p:nvSpPr>
        <p:spPr>
          <a:xfrm>
            <a:off x="5915350" y="3336338"/>
            <a:ext cx="412500" cy="505200"/>
          </a:xfrm>
          <a:prstGeom prst="curvedRightArrow">
            <a:avLst>
              <a:gd fmla="val 25000" name="adj1"/>
              <a:gd fmla="val 5000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357825" y="1545125"/>
            <a:ext cx="412500" cy="505200"/>
          </a:xfrm>
          <a:prstGeom prst="curvedRightArrow">
            <a:avLst>
              <a:gd fmla="val 25000" name="adj1"/>
              <a:gd fmla="val 5000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357825" y="3861725"/>
            <a:ext cx="412500" cy="505200"/>
          </a:xfrm>
          <a:prstGeom prst="curvedRightArrow">
            <a:avLst>
              <a:gd fmla="val 25000" name="adj1"/>
              <a:gd fmla="val 5000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5915350" y="1044938"/>
            <a:ext cx="412500" cy="505200"/>
          </a:xfrm>
          <a:prstGeom prst="curvedRightArrow">
            <a:avLst>
              <a:gd fmla="val 25000" name="adj1"/>
              <a:gd fmla="val 5000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txBox="1"/>
          <p:nvPr/>
        </p:nvSpPr>
        <p:spPr>
          <a:xfrm>
            <a:off x="770325" y="4108475"/>
            <a:ext cx="2628600" cy="3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t>Decrease the</a:t>
            </a:r>
            <a:r>
              <a:rPr lang="en-GB" sz="900"/>
              <a:t> budget on installing speed humps </a:t>
            </a:r>
            <a:endParaRPr sz="900"/>
          </a:p>
          <a:p>
            <a:pPr indent="0" lvl="0" marL="0" marR="0" rtl="0" algn="l">
              <a:lnSpc>
                <a:spcPct val="115000"/>
              </a:lnSpc>
              <a:spcBef>
                <a:spcPts val="0"/>
              </a:spcBef>
              <a:spcAft>
                <a:spcPts val="0"/>
              </a:spcAft>
              <a:buNone/>
            </a:pPr>
            <a:r>
              <a:t/>
            </a:r>
            <a:endParaRPr sz="900"/>
          </a:p>
        </p:txBody>
      </p:sp>
      <p:sp>
        <p:nvSpPr>
          <p:cNvPr id="889" name="Google Shape;889;p44"/>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Recommendations</a:t>
            </a:r>
            <a:endParaRPr/>
          </a:p>
        </p:txBody>
      </p:sp>
      <p:sp>
        <p:nvSpPr>
          <p:cNvPr id="891" name="Google Shape;891;p44"/>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3</a:t>
            </a:r>
            <a:endParaRPr b="1" sz="3000">
              <a:solidFill>
                <a:srgbClr val="FFFFFF"/>
              </a:solidFill>
            </a:endParaRPr>
          </a:p>
        </p:txBody>
      </p:sp>
      <p:sp>
        <p:nvSpPr>
          <p:cNvPr id="892" name="Google Shape;892;p44"/>
          <p:cNvSpPr txBox="1"/>
          <p:nvPr/>
        </p:nvSpPr>
        <p:spPr>
          <a:xfrm>
            <a:off x="6473250" y="2783425"/>
            <a:ext cx="2322900" cy="80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GB" sz="1000"/>
              <a:t>Cyclist Safety Map </a:t>
            </a:r>
            <a:r>
              <a:rPr lang="en-GB" sz="1000"/>
              <a:t>shows that the current 10 priority bicycle districts do not best represent the areas that need ridership safety attention</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896" name="Shape 896"/>
        <p:cNvGrpSpPr/>
        <p:nvPr/>
      </p:nvGrpSpPr>
      <p:grpSpPr>
        <a:xfrm>
          <a:off x="0" y="0"/>
          <a:ext cx="0" cy="0"/>
          <a:chOff x="0" y="0"/>
          <a:chExt cx="0" cy="0"/>
        </a:xfrm>
      </p:grpSpPr>
      <p:sp>
        <p:nvSpPr>
          <p:cNvPr id="897" name="Google Shape;897;p45"/>
          <p:cNvSpPr/>
          <p:nvPr/>
        </p:nvSpPr>
        <p:spPr>
          <a:xfrm rot="5400000">
            <a:off x="1353425" y="2293900"/>
            <a:ext cx="2190300" cy="41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5"/>
          <p:cNvSpPr/>
          <p:nvPr/>
        </p:nvSpPr>
        <p:spPr>
          <a:xfrm>
            <a:off x="1432025" y="1067925"/>
            <a:ext cx="2033100" cy="39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4294967295" type="ctrTitle"/>
          </p:nvPr>
        </p:nvSpPr>
        <p:spPr>
          <a:xfrm>
            <a:off x="3267475" y="2100600"/>
            <a:ext cx="6473700" cy="166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solidFill>
                  <a:schemeClr val="dk1"/>
                </a:solidFill>
              </a:rPr>
              <a:t>hank You</a:t>
            </a:r>
            <a:endParaRPr>
              <a:solidFill>
                <a:schemeClr val="dk1"/>
              </a:solidFill>
            </a:endParaRPr>
          </a:p>
        </p:txBody>
      </p:sp>
      <p:cxnSp>
        <p:nvCxnSpPr>
          <p:cNvPr id="900" name="Google Shape;900;p45"/>
          <p:cNvCxnSpPr>
            <a:stCxn id="898" idx="3"/>
            <a:endCxn id="898" idx="1"/>
          </p:cNvCxnSpPr>
          <p:nvPr/>
        </p:nvCxnSpPr>
        <p:spPr>
          <a:xfrm rot="10800000">
            <a:off x="1432025" y="1264125"/>
            <a:ext cx="2033100" cy="0"/>
          </a:xfrm>
          <a:prstGeom prst="straightConnector1">
            <a:avLst/>
          </a:prstGeom>
          <a:noFill/>
          <a:ln cap="flat" cmpd="sng" w="9525">
            <a:solidFill>
              <a:srgbClr val="FFFF00"/>
            </a:solidFill>
            <a:prstDash val="lgDash"/>
            <a:round/>
            <a:headEnd len="med" w="med" type="none"/>
            <a:tailEnd len="med" w="med" type="none"/>
          </a:ln>
        </p:spPr>
      </p:cxnSp>
      <p:cxnSp>
        <p:nvCxnSpPr>
          <p:cNvPr id="901" name="Google Shape;901;p45"/>
          <p:cNvCxnSpPr/>
          <p:nvPr/>
        </p:nvCxnSpPr>
        <p:spPr>
          <a:xfrm>
            <a:off x="2448575" y="1509400"/>
            <a:ext cx="0" cy="1994100"/>
          </a:xfrm>
          <a:prstGeom prst="straightConnector1">
            <a:avLst/>
          </a:prstGeom>
          <a:noFill/>
          <a:ln cap="flat" cmpd="sng" w="9525">
            <a:solidFill>
              <a:srgbClr val="FFFF00"/>
            </a:solidFill>
            <a:prstDash val="lgDash"/>
            <a:round/>
            <a:headEnd len="med" w="med" type="none"/>
            <a:tailEnd len="med" w="med" type="none"/>
          </a:ln>
        </p:spPr>
      </p:cxnSp>
      <p:pic>
        <p:nvPicPr>
          <p:cNvPr id="902" name="Google Shape;902;p45"/>
          <p:cNvPicPr preferRelativeResize="0"/>
          <p:nvPr/>
        </p:nvPicPr>
        <p:blipFill>
          <a:blip r:embed="rId3">
            <a:alphaModFix/>
          </a:blip>
          <a:stretch>
            <a:fillRect/>
          </a:stretch>
        </p:blipFill>
        <p:spPr>
          <a:xfrm flipH="1">
            <a:off x="1519100" y="1106050"/>
            <a:ext cx="164675" cy="109025"/>
          </a:xfrm>
          <a:prstGeom prst="rect">
            <a:avLst/>
          </a:prstGeom>
          <a:noFill/>
          <a:ln>
            <a:noFill/>
          </a:ln>
        </p:spPr>
      </p:pic>
      <p:cxnSp>
        <p:nvCxnSpPr>
          <p:cNvPr id="903" name="Google Shape;903;p45"/>
          <p:cNvCxnSpPr/>
          <p:nvPr/>
        </p:nvCxnSpPr>
        <p:spPr>
          <a:xfrm>
            <a:off x="6128050" y="2934400"/>
            <a:ext cx="0" cy="1050300"/>
          </a:xfrm>
          <a:prstGeom prst="straightConnector1">
            <a:avLst/>
          </a:prstGeom>
          <a:noFill/>
          <a:ln cap="flat" cmpd="sng" w="9525">
            <a:solidFill>
              <a:schemeClr val="dk2"/>
            </a:solidFill>
            <a:prstDash val="solid"/>
            <a:round/>
            <a:headEnd len="med" w="med" type="none"/>
            <a:tailEnd len="med" w="med" type="none"/>
          </a:ln>
        </p:spPr>
      </p:cxnSp>
      <p:cxnSp>
        <p:nvCxnSpPr>
          <p:cNvPr id="904" name="Google Shape;904;p45"/>
          <p:cNvCxnSpPr/>
          <p:nvPr/>
        </p:nvCxnSpPr>
        <p:spPr>
          <a:xfrm flipH="1" rot="10800000">
            <a:off x="3328550" y="3606775"/>
            <a:ext cx="3034200" cy="7500"/>
          </a:xfrm>
          <a:prstGeom prst="straightConnector1">
            <a:avLst/>
          </a:prstGeom>
          <a:noFill/>
          <a:ln cap="flat" cmpd="sng" w="9525">
            <a:solidFill>
              <a:schemeClr val="dk2"/>
            </a:solidFill>
            <a:prstDash val="solid"/>
            <a:round/>
            <a:headEnd len="med" w="med" type="none"/>
            <a:tailEnd len="med" w="med" type="none"/>
          </a:ln>
        </p:spPr>
      </p:cxnSp>
      <p:sp>
        <p:nvSpPr>
          <p:cNvPr id="905" name="Google Shape;905;p45"/>
          <p:cNvSpPr txBox="1"/>
          <p:nvPr>
            <p:ph idx="4294967295" type="subTitle"/>
          </p:nvPr>
        </p:nvSpPr>
        <p:spPr>
          <a:xfrm>
            <a:off x="7225493" y="4602300"/>
            <a:ext cx="1918500" cy="54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000000"/>
                </a:solidFill>
              </a:rPr>
              <a:t>Non-Vehicle Group</a:t>
            </a:r>
            <a:endParaRPr sz="1200">
              <a:solidFill>
                <a:srgbClr val="000000"/>
              </a:solidFill>
            </a:endParaRPr>
          </a:p>
        </p:txBody>
      </p:sp>
      <p:sp>
        <p:nvSpPr>
          <p:cNvPr id="906" name="Google Shape;906;p45"/>
          <p:cNvSpPr txBox="1"/>
          <p:nvPr>
            <p:ph idx="4294967295" type="subTitle"/>
          </p:nvPr>
        </p:nvSpPr>
        <p:spPr>
          <a:xfrm>
            <a:off x="3430153" y="3606775"/>
            <a:ext cx="2697900" cy="541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en-GB" sz="1400">
                <a:solidFill>
                  <a:srgbClr val="000000"/>
                </a:solidFill>
              </a:rPr>
              <a:t>Evaluation of Vision Zero</a:t>
            </a:r>
            <a:endParaRPr b="1" sz="14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pic>
        <p:nvPicPr>
          <p:cNvPr id="911" name="Google Shape;911;p46"/>
          <p:cNvPicPr preferRelativeResize="0"/>
          <p:nvPr/>
        </p:nvPicPr>
        <p:blipFill>
          <a:blip r:embed="rId3">
            <a:alphaModFix/>
          </a:blip>
          <a:stretch>
            <a:fillRect/>
          </a:stretch>
        </p:blipFill>
        <p:spPr>
          <a:xfrm>
            <a:off x="840425" y="1412850"/>
            <a:ext cx="4474449" cy="3508450"/>
          </a:xfrm>
          <a:prstGeom prst="rect">
            <a:avLst/>
          </a:prstGeom>
          <a:noFill/>
          <a:ln>
            <a:noFill/>
          </a:ln>
        </p:spPr>
      </p:pic>
      <p:sp>
        <p:nvSpPr>
          <p:cNvPr id="912" name="Google Shape;912;p46"/>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Correlation Matrix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31" name="Shape 131"/>
        <p:cNvGrpSpPr/>
        <p:nvPr/>
      </p:nvGrpSpPr>
      <p:grpSpPr>
        <a:xfrm>
          <a:off x="0" y="0"/>
          <a:ext cx="0" cy="0"/>
          <a:chOff x="0" y="0"/>
          <a:chExt cx="0" cy="0"/>
        </a:xfrm>
      </p:grpSpPr>
      <p:sp>
        <p:nvSpPr>
          <p:cNvPr id="132" name="Google Shape;132;p20"/>
          <p:cNvSpPr/>
          <p:nvPr/>
        </p:nvSpPr>
        <p:spPr>
          <a:xfrm>
            <a:off x="857925" y="1493150"/>
            <a:ext cx="4133100" cy="2538300"/>
          </a:xfrm>
          <a:prstGeom prst="rect">
            <a:avLst/>
          </a:prstGeom>
          <a:solidFill>
            <a:schemeClr val="lt2"/>
          </a:solidFill>
          <a:ln>
            <a:noFill/>
          </a:ln>
          <a:effectLst>
            <a:outerShdw blurRad="2286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txBox="1"/>
          <p:nvPr/>
        </p:nvSpPr>
        <p:spPr>
          <a:xfrm>
            <a:off x="863363" y="2043188"/>
            <a:ext cx="22953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600">
                <a:solidFill>
                  <a:schemeClr val="dk1"/>
                </a:solidFill>
                <a:latin typeface="Impact"/>
                <a:ea typeface="Impact"/>
                <a:cs typeface="Impact"/>
                <a:sym typeface="Impact"/>
              </a:rPr>
              <a:t>“</a:t>
            </a:r>
            <a:endParaRPr sz="9600">
              <a:solidFill>
                <a:schemeClr val="dk1"/>
              </a:solidFill>
              <a:latin typeface="Impact"/>
              <a:ea typeface="Impact"/>
              <a:cs typeface="Impact"/>
              <a:sym typeface="Impact"/>
            </a:endParaRPr>
          </a:p>
        </p:txBody>
      </p:sp>
      <p:sp>
        <p:nvSpPr>
          <p:cNvPr id="134" name="Google Shape;134;p20"/>
          <p:cNvSpPr txBox="1"/>
          <p:nvPr/>
        </p:nvSpPr>
        <p:spPr>
          <a:xfrm>
            <a:off x="2695963" y="3882525"/>
            <a:ext cx="2295300" cy="28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600">
                <a:solidFill>
                  <a:schemeClr val="dk1"/>
                </a:solidFill>
                <a:latin typeface="Impact"/>
                <a:ea typeface="Impact"/>
                <a:cs typeface="Impact"/>
                <a:sym typeface="Impact"/>
              </a:rPr>
              <a:t>”</a:t>
            </a:r>
            <a:endParaRPr sz="9600">
              <a:solidFill>
                <a:schemeClr val="dk1"/>
              </a:solidFill>
              <a:latin typeface="Impact"/>
              <a:ea typeface="Impact"/>
              <a:cs typeface="Impact"/>
              <a:sym typeface="Impact"/>
            </a:endParaRPr>
          </a:p>
        </p:txBody>
      </p:sp>
      <p:pic>
        <p:nvPicPr>
          <p:cNvPr id="135" name="Google Shape;135;p20"/>
          <p:cNvPicPr preferRelativeResize="0"/>
          <p:nvPr/>
        </p:nvPicPr>
        <p:blipFill>
          <a:blip r:embed="rId3">
            <a:alphaModFix/>
          </a:blip>
          <a:stretch>
            <a:fillRect/>
          </a:stretch>
        </p:blipFill>
        <p:spPr>
          <a:xfrm>
            <a:off x="5260075" y="942974"/>
            <a:ext cx="3166121" cy="3404775"/>
          </a:xfrm>
          <a:prstGeom prst="rect">
            <a:avLst/>
          </a:prstGeom>
          <a:noFill/>
          <a:ln>
            <a:noFill/>
          </a:ln>
        </p:spPr>
      </p:pic>
      <p:sp>
        <p:nvSpPr>
          <p:cNvPr id="136" name="Google Shape;136;p20"/>
          <p:cNvSpPr txBox="1"/>
          <p:nvPr/>
        </p:nvSpPr>
        <p:spPr>
          <a:xfrm>
            <a:off x="5197225" y="661875"/>
            <a:ext cx="3668700" cy="28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1400"/>
              </a:spcAft>
              <a:buNone/>
            </a:pPr>
            <a:r>
              <a:rPr b="1" lang="en-GB" sz="1100"/>
              <a:t>Percent of Adult New Yorkers Who Ride a Bike</a:t>
            </a:r>
            <a:endParaRPr b="1" sz="1100"/>
          </a:p>
        </p:txBody>
      </p:sp>
      <p:sp>
        <p:nvSpPr>
          <p:cNvPr id="137" name="Google Shape;137;p20"/>
          <p:cNvSpPr txBox="1"/>
          <p:nvPr/>
        </p:nvSpPr>
        <p:spPr>
          <a:xfrm>
            <a:off x="582400" y="1759325"/>
            <a:ext cx="4618500" cy="195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400"/>
              </a:spcBef>
              <a:spcAft>
                <a:spcPts val="0"/>
              </a:spcAft>
              <a:buNone/>
            </a:pPr>
            <a:r>
              <a:rPr lang="en-GB" sz="1800"/>
              <a:t>On a typical day, there are about</a:t>
            </a:r>
            <a:endParaRPr sz="1800"/>
          </a:p>
          <a:p>
            <a:pPr indent="0" lvl="0" marL="0" rtl="0" algn="ctr">
              <a:lnSpc>
                <a:spcPct val="115000"/>
              </a:lnSpc>
              <a:spcBef>
                <a:spcPts val="1400"/>
              </a:spcBef>
              <a:spcAft>
                <a:spcPts val="0"/>
              </a:spcAft>
              <a:buNone/>
            </a:pPr>
            <a:r>
              <a:rPr b="1" lang="en-GB" sz="2100">
                <a:solidFill>
                  <a:schemeClr val="dk1"/>
                </a:solidFill>
              </a:rPr>
              <a:t>490,000 cycling trips</a:t>
            </a:r>
            <a:endParaRPr b="1" sz="2100">
              <a:solidFill>
                <a:schemeClr val="dk1"/>
              </a:solidFill>
            </a:endParaRPr>
          </a:p>
          <a:p>
            <a:pPr indent="0" lvl="0" marL="0" rtl="0" algn="ctr">
              <a:lnSpc>
                <a:spcPct val="115000"/>
              </a:lnSpc>
              <a:spcBef>
                <a:spcPts val="1400"/>
              </a:spcBef>
              <a:spcAft>
                <a:spcPts val="1400"/>
              </a:spcAft>
              <a:buNone/>
            </a:pPr>
            <a:r>
              <a:rPr lang="en-GB" sz="1800"/>
              <a:t>made in New York City.</a:t>
            </a:r>
            <a:endParaRPr sz="1800"/>
          </a:p>
        </p:txBody>
      </p:sp>
      <p:sp>
        <p:nvSpPr>
          <p:cNvPr id="138" name="Google Shape;138;p20"/>
          <p:cNvSpPr txBox="1"/>
          <p:nvPr/>
        </p:nvSpPr>
        <p:spPr>
          <a:xfrm>
            <a:off x="857925" y="4299838"/>
            <a:ext cx="3453600" cy="20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600"/>
              <a:t>Source: U.S. Census Bureau’s American Community Survey Journey to Work 2017</a:t>
            </a:r>
            <a:endParaRPr sz="600"/>
          </a:p>
        </p:txBody>
      </p:sp>
      <p:sp>
        <p:nvSpPr>
          <p:cNvPr id="139" name="Google Shape;139;p20"/>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Cycling Trends in NYC</a:t>
            </a:r>
            <a:endParaRPr/>
          </a:p>
        </p:txBody>
      </p:sp>
      <p:sp>
        <p:nvSpPr>
          <p:cNvPr id="141" name="Google Shape;141;p20"/>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142" name="Google Shape;142;p20"/>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Background</a:t>
            </a:r>
            <a:endParaRPr b="1" sz="800">
              <a:solidFill>
                <a:srgbClr val="FFFFFF"/>
              </a:solidFill>
            </a:endParaRPr>
          </a:p>
        </p:txBody>
      </p:sp>
      <p:sp>
        <p:nvSpPr>
          <p:cNvPr id="146" name="Google Shape;146;p20"/>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147" name="Google Shape;147;p20"/>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148" name="Google Shape;148;p20"/>
          <p:cNvGrpSpPr/>
          <p:nvPr/>
        </p:nvGrpSpPr>
        <p:grpSpPr>
          <a:xfrm>
            <a:off x="485938" y="4643050"/>
            <a:ext cx="756938" cy="281125"/>
            <a:chOff x="409738" y="4643050"/>
            <a:chExt cx="756938" cy="281125"/>
          </a:xfrm>
        </p:grpSpPr>
        <p:sp>
          <p:nvSpPr>
            <p:cNvPr id="149" name="Google Shape;149;p20"/>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0"/>
            <p:cNvPicPr preferRelativeResize="0"/>
            <p:nvPr/>
          </p:nvPicPr>
          <p:blipFill>
            <a:blip r:embed="rId4">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pic>
        <p:nvPicPr>
          <p:cNvPr id="917" name="Google Shape;917;p47"/>
          <p:cNvPicPr preferRelativeResize="0"/>
          <p:nvPr/>
        </p:nvPicPr>
        <p:blipFill>
          <a:blip r:embed="rId3">
            <a:alphaModFix/>
          </a:blip>
          <a:stretch>
            <a:fillRect/>
          </a:stretch>
        </p:blipFill>
        <p:spPr>
          <a:xfrm>
            <a:off x="351850" y="1428450"/>
            <a:ext cx="3477275" cy="3562650"/>
          </a:xfrm>
          <a:prstGeom prst="rect">
            <a:avLst/>
          </a:prstGeom>
          <a:noFill/>
          <a:ln>
            <a:noFill/>
          </a:ln>
        </p:spPr>
      </p:pic>
      <p:pic>
        <p:nvPicPr>
          <p:cNvPr id="918" name="Google Shape;918;p47"/>
          <p:cNvPicPr preferRelativeResize="0"/>
          <p:nvPr/>
        </p:nvPicPr>
        <p:blipFill>
          <a:blip r:embed="rId4">
            <a:alphaModFix/>
          </a:blip>
          <a:stretch>
            <a:fillRect/>
          </a:stretch>
        </p:blipFill>
        <p:spPr>
          <a:xfrm>
            <a:off x="6256450" y="2521900"/>
            <a:ext cx="2558500" cy="2553451"/>
          </a:xfrm>
          <a:prstGeom prst="rect">
            <a:avLst/>
          </a:prstGeom>
          <a:noFill/>
          <a:ln>
            <a:noFill/>
          </a:ln>
        </p:spPr>
      </p:pic>
      <p:pic>
        <p:nvPicPr>
          <p:cNvPr id="919" name="Google Shape;919;p47"/>
          <p:cNvPicPr preferRelativeResize="0"/>
          <p:nvPr/>
        </p:nvPicPr>
        <p:blipFill>
          <a:blip r:embed="rId5">
            <a:alphaModFix/>
          </a:blip>
          <a:stretch>
            <a:fillRect/>
          </a:stretch>
        </p:blipFill>
        <p:spPr>
          <a:xfrm>
            <a:off x="4292748" y="1547613"/>
            <a:ext cx="2797100" cy="2048275"/>
          </a:xfrm>
          <a:prstGeom prst="rect">
            <a:avLst/>
          </a:prstGeom>
          <a:noFill/>
          <a:ln>
            <a:noFill/>
          </a:ln>
        </p:spPr>
      </p:pic>
      <p:sp>
        <p:nvSpPr>
          <p:cNvPr id="920" name="Google Shape;920;p47"/>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Change rate -- </a:t>
            </a:r>
            <a:r>
              <a:rPr lang="en-GB"/>
              <a:t>Arterial Slow Zones</a:t>
            </a:r>
            <a:endParaRPr b="0" sz="14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pic>
        <p:nvPicPr>
          <p:cNvPr id="925" name="Google Shape;925;p48"/>
          <p:cNvPicPr preferRelativeResize="0"/>
          <p:nvPr/>
        </p:nvPicPr>
        <p:blipFill>
          <a:blip r:embed="rId3">
            <a:alphaModFix/>
          </a:blip>
          <a:stretch>
            <a:fillRect/>
          </a:stretch>
        </p:blipFill>
        <p:spPr>
          <a:xfrm>
            <a:off x="6343650" y="2876550"/>
            <a:ext cx="2266950" cy="2266950"/>
          </a:xfrm>
          <a:prstGeom prst="rect">
            <a:avLst/>
          </a:prstGeom>
          <a:noFill/>
          <a:ln>
            <a:noFill/>
          </a:ln>
        </p:spPr>
      </p:pic>
      <p:sp>
        <p:nvSpPr>
          <p:cNvPr id="926" name="Google Shape;926;p48"/>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Change rate -- Bike Priority Districts</a:t>
            </a:r>
            <a:endParaRPr b="0" sz="1400">
              <a:solidFill>
                <a:srgbClr val="000000"/>
              </a:solidFill>
            </a:endParaRPr>
          </a:p>
          <a:p>
            <a:pPr indent="0" lvl="0" marL="0" rtl="0" algn="l">
              <a:spcBef>
                <a:spcPts val="0"/>
              </a:spcBef>
              <a:spcAft>
                <a:spcPts val="0"/>
              </a:spcAft>
              <a:buNone/>
            </a:pPr>
            <a:r>
              <a:t/>
            </a:r>
            <a:endParaRPr/>
          </a:p>
        </p:txBody>
      </p:sp>
      <p:pic>
        <p:nvPicPr>
          <p:cNvPr id="927" name="Google Shape;927;p48"/>
          <p:cNvPicPr preferRelativeResize="0"/>
          <p:nvPr/>
        </p:nvPicPr>
        <p:blipFill>
          <a:blip r:embed="rId4">
            <a:alphaModFix/>
          </a:blip>
          <a:stretch>
            <a:fillRect/>
          </a:stretch>
        </p:blipFill>
        <p:spPr>
          <a:xfrm>
            <a:off x="564975" y="1363935"/>
            <a:ext cx="3727775" cy="3711415"/>
          </a:xfrm>
          <a:prstGeom prst="rect">
            <a:avLst/>
          </a:prstGeom>
          <a:noFill/>
          <a:ln>
            <a:noFill/>
          </a:ln>
        </p:spPr>
      </p:pic>
      <p:pic>
        <p:nvPicPr>
          <p:cNvPr id="928" name="Google Shape;928;p48"/>
          <p:cNvPicPr preferRelativeResize="0"/>
          <p:nvPr/>
        </p:nvPicPr>
        <p:blipFill rotWithShape="1">
          <a:blip r:embed="rId5">
            <a:alphaModFix/>
          </a:blip>
          <a:srcRect b="0" l="0" r="0" t="0"/>
          <a:stretch/>
        </p:blipFill>
        <p:spPr>
          <a:xfrm>
            <a:off x="4505775" y="1291750"/>
            <a:ext cx="2833350" cy="2055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pic>
        <p:nvPicPr>
          <p:cNvPr id="933" name="Google Shape;933;p49"/>
          <p:cNvPicPr preferRelativeResize="0"/>
          <p:nvPr/>
        </p:nvPicPr>
        <p:blipFill>
          <a:blip r:embed="rId3">
            <a:alphaModFix/>
          </a:blip>
          <a:stretch>
            <a:fillRect/>
          </a:stretch>
        </p:blipFill>
        <p:spPr>
          <a:xfrm>
            <a:off x="457200" y="1315450"/>
            <a:ext cx="3646800" cy="3599450"/>
          </a:xfrm>
          <a:prstGeom prst="rect">
            <a:avLst/>
          </a:prstGeom>
          <a:noFill/>
          <a:ln>
            <a:noFill/>
          </a:ln>
        </p:spPr>
      </p:pic>
      <p:pic>
        <p:nvPicPr>
          <p:cNvPr id="934" name="Google Shape;934;p49"/>
          <p:cNvPicPr preferRelativeResize="0"/>
          <p:nvPr/>
        </p:nvPicPr>
        <p:blipFill>
          <a:blip r:embed="rId4">
            <a:alphaModFix/>
          </a:blip>
          <a:stretch>
            <a:fillRect/>
          </a:stretch>
        </p:blipFill>
        <p:spPr>
          <a:xfrm>
            <a:off x="6449275" y="2660394"/>
            <a:ext cx="2421175" cy="2406899"/>
          </a:xfrm>
          <a:prstGeom prst="rect">
            <a:avLst/>
          </a:prstGeom>
          <a:noFill/>
          <a:ln>
            <a:noFill/>
          </a:ln>
        </p:spPr>
      </p:pic>
      <p:pic>
        <p:nvPicPr>
          <p:cNvPr id="935" name="Google Shape;935;p49"/>
          <p:cNvPicPr preferRelativeResize="0"/>
          <p:nvPr/>
        </p:nvPicPr>
        <p:blipFill>
          <a:blip r:embed="rId5">
            <a:alphaModFix/>
          </a:blip>
          <a:stretch>
            <a:fillRect/>
          </a:stretch>
        </p:blipFill>
        <p:spPr>
          <a:xfrm>
            <a:off x="4216574" y="1355575"/>
            <a:ext cx="3078350" cy="2279950"/>
          </a:xfrm>
          <a:prstGeom prst="rect">
            <a:avLst/>
          </a:prstGeom>
          <a:noFill/>
          <a:ln>
            <a:noFill/>
          </a:ln>
        </p:spPr>
      </p:pic>
      <p:sp>
        <p:nvSpPr>
          <p:cNvPr id="936" name="Google Shape;936;p49"/>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Change rate -- </a:t>
            </a:r>
            <a:r>
              <a:rPr lang="en-GB"/>
              <a:t>Enhanced Crossings</a:t>
            </a:r>
            <a:endParaRPr b="0" sz="14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pic>
        <p:nvPicPr>
          <p:cNvPr id="941" name="Google Shape;941;p50"/>
          <p:cNvPicPr preferRelativeResize="0"/>
          <p:nvPr/>
        </p:nvPicPr>
        <p:blipFill>
          <a:blip r:embed="rId3">
            <a:alphaModFix/>
          </a:blip>
          <a:stretch>
            <a:fillRect/>
          </a:stretch>
        </p:blipFill>
        <p:spPr>
          <a:xfrm>
            <a:off x="533400" y="1290200"/>
            <a:ext cx="3896100" cy="3700899"/>
          </a:xfrm>
          <a:prstGeom prst="rect">
            <a:avLst/>
          </a:prstGeom>
          <a:noFill/>
          <a:ln>
            <a:noFill/>
          </a:ln>
        </p:spPr>
      </p:pic>
      <p:pic>
        <p:nvPicPr>
          <p:cNvPr id="942" name="Google Shape;942;p50"/>
          <p:cNvPicPr preferRelativeResize="0"/>
          <p:nvPr/>
        </p:nvPicPr>
        <p:blipFill>
          <a:blip r:embed="rId4">
            <a:alphaModFix/>
          </a:blip>
          <a:stretch>
            <a:fillRect/>
          </a:stretch>
        </p:blipFill>
        <p:spPr>
          <a:xfrm>
            <a:off x="6464319" y="2752675"/>
            <a:ext cx="2382600" cy="2340950"/>
          </a:xfrm>
          <a:prstGeom prst="rect">
            <a:avLst/>
          </a:prstGeom>
          <a:noFill/>
          <a:ln>
            <a:noFill/>
          </a:ln>
        </p:spPr>
      </p:pic>
      <p:pic>
        <p:nvPicPr>
          <p:cNvPr id="943" name="Google Shape;943;p50"/>
          <p:cNvPicPr preferRelativeResize="0"/>
          <p:nvPr/>
        </p:nvPicPr>
        <p:blipFill>
          <a:blip r:embed="rId5">
            <a:alphaModFix/>
          </a:blip>
          <a:stretch>
            <a:fillRect/>
          </a:stretch>
        </p:blipFill>
        <p:spPr>
          <a:xfrm>
            <a:off x="4550426" y="1245975"/>
            <a:ext cx="3000200" cy="2191250"/>
          </a:xfrm>
          <a:prstGeom prst="rect">
            <a:avLst/>
          </a:prstGeom>
          <a:noFill/>
          <a:ln>
            <a:noFill/>
          </a:ln>
        </p:spPr>
      </p:pic>
      <p:sp>
        <p:nvSpPr>
          <p:cNvPr id="944" name="Google Shape;944;p50"/>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Change rate -- Left Turn Traffic Calming</a:t>
            </a:r>
            <a:endParaRPr b="0" sz="14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pic>
        <p:nvPicPr>
          <p:cNvPr id="949" name="Google Shape;949;p51"/>
          <p:cNvPicPr preferRelativeResize="0"/>
          <p:nvPr/>
        </p:nvPicPr>
        <p:blipFill>
          <a:blip r:embed="rId3">
            <a:alphaModFix/>
          </a:blip>
          <a:stretch>
            <a:fillRect/>
          </a:stretch>
        </p:blipFill>
        <p:spPr>
          <a:xfrm>
            <a:off x="609600" y="1389625"/>
            <a:ext cx="3779275" cy="3525275"/>
          </a:xfrm>
          <a:prstGeom prst="rect">
            <a:avLst/>
          </a:prstGeom>
          <a:noFill/>
          <a:ln>
            <a:noFill/>
          </a:ln>
        </p:spPr>
      </p:pic>
      <p:pic>
        <p:nvPicPr>
          <p:cNvPr id="950" name="Google Shape;950;p51"/>
          <p:cNvPicPr preferRelativeResize="0"/>
          <p:nvPr/>
        </p:nvPicPr>
        <p:blipFill>
          <a:blip r:embed="rId4">
            <a:alphaModFix/>
          </a:blip>
          <a:stretch>
            <a:fillRect/>
          </a:stretch>
        </p:blipFill>
        <p:spPr>
          <a:xfrm>
            <a:off x="6552200" y="2902200"/>
            <a:ext cx="2156675" cy="2165100"/>
          </a:xfrm>
          <a:prstGeom prst="rect">
            <a:avLst/>
          </a:prstGeom>
          <a:noFill/>
          <a:ln>
            <a:noFill/>
          </a:ln>
        </p:spPr>
      </p:pic>
      <p:pic>
        <p:nvPicPr>
          <p:cNvPr id="951" name="Google Shape;951;p51"/>
          <p:cNvPicPr preferRelativeResize="0"/>
          <p:nvPr/>
        </p:nvPicPr>
        <p:blipFill>
          <a:blip r:embed="rId5">
            <a:alphaModFix/>
          </a:blip>
          <a:stretch>
            <a:fillRect/>
          </a:stretch>
        </p:blipFill>
        <p:spPr>
          <a:xfrm>
            <a:off x="4747849" y="1471238"/>
            <a:ext cx="2821400" cy="2048625"/>
          </a:xfrm>
          <a:prstGeom prst="rect">
            <a:avLst/>
          </a:prstGeom>
          <a:noFill/>
          <a:ln>
            <a:noFill/>
          </a:ln>
        </p:spPr>
      </p:pic>
      <p:sp>
        <p:nvSpPr>
          <p:cNvPr id="952" name="Google Shape;952;p51"/>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Change rate -- Neighborhood Slow Zones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pic>
        <p:nvPicPr>
          <p:cNvPr id="957" name="Google Shape;957;p52"/>
          <p:cNvPicPr preferRelativeResize="0"/>
          <p:nvPr/>
        </p:nvPicPr>
        <p:blipFill>
          <a:blip r:embed="rId3">
            <a:alphaModFix/>
          </a:blip>
          <a:stretch>
            <a:fillRect/>
          </a:stretch>
        </p:blipFill>
        <p:spPr>
          <a:xfrm>
            <a:off x="571225" y="1329625"/>
            <a:ext cx="3287825" cy="3591675"/>
          </a:xfrm>
          <a:prstGeom prst="rect">
            <a:avLst/>
          </a:prstGeom>
          <a:noFill/>
          <a:ln>
            <a:noFill/>
          </a:ln>
        </p:spPr>
      </p:pic>
      <p:pic>
        <p:nvPicPr>
          <p:cNvPr id="958" name="Google Shape;958;p52"/>
          <p:cNvPicPr preferRelativeResize="0"/>
          <p:nvPr/>
        </p:nvPicPr>
        <p:blipFill>
          <a:blip r:embed="rId4">
            <a:alphaModFix/>
          </a:blip>
          <a:stretch>
            <a:fillRect/>
          </a:stretch>
        </p:blipFill>
        <p:spPr>
          <a:xfrm>
            <a:off x="6131078" y="2445250"/>
            <a:ext cx="2653948" cy="2638425"/>
          </a:xfrm>
          <a:prstGeom prst="rect">
            <a:avLst/>
          </a:prstGeom>
          <a:noFill/>
          <a:ln>
            <a:noFill/>
          </a:ln>
        </p:spPr>
      </p:pic>
      <p:pic>
        <p:nvPicPr>
          <p:cNvPr id="959" name="Google Shape;959;p52"/>
          <p:cNvPicPr preferRelativeResize="0"/>
          <p:nvPr/>
        </p:nvPicPr>
        <p:blipFill>
          <a:blip r:embed="rId5">
            <a:alphaModFix/>
          </a:blip>
          <a:stretch>
            <a:fillRect/>
          </a:stretch>
        </p:blipFill>
        <p:spPr>
          <a:xfrm>
            <a:off x="4111726" y="1329625"/>
            <a:ext cx="3097775" cy="2252175"/>
          </a:xfrm>
          <a:prstGeom prst="rect">
            <a:avLst/>
          </a:prstGeom>
          <a:noFill/>
          <a:ln>
            <a:noFill/>
          </a:ln>
        </p:spPr>
      </p:pic>
      <p:sp>
        <p:nvSpPr>
          <p:cNvPr id="960" name="Google Shape;960;p52"/>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Change rate -- Signal Timing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pic>
        <p:nvPicPr>
          <p:cNvPr id="965" name="Google Shape;965;p53"/>
          <p:cNvPicPr preferRelativeResize="0"/>
          <p:nvPr/>
        </p:nvPicPr>
        <p:blipFill>
          <a:blip r:embed="rId3">
            <a:alphaModFix/>
          </a:blip>
          <a:stretch>
            <a:fillRect/>
          </a:stretch>
        </p:blipFill>
        <p:spPr>
          <a:xfrm>
            <a:off x="990600" y="1353000"/>
            <a:ext cx="3357625" cy="3638099"/>
          </a:xfrm>
          <a:prstGeom prst="rect">
            <a:avLst/>
          </a:prstGeom>
          <a:noFill/>
          <a:ln>
            <a:noFill/>
          </a:ln>
        </p:spPr>
      </p:pic>
      <p:pic>
        <p:nvPicPr>
          <p:cNvPr id="966" name="Google Shape;966;p53"/>
          <p:cNvPicPr preferRelativeResize="0"/>
          <p:nvPr/>
        </p:nvPicPr>
        <p:blipFill>
          <a:blip r:embed="rId4">
            <a:alphaModFix/>
          </a:blip>
          <a:stretch>
            <a:fillRect/>
          </a:stretch>
        </p:blipFill>
        <p:spPr>
          <a:xfrm>
            <a:off x="6660175" y="2669450"/>
            <a:ext cx="2483825" cy="2474050"/>
          </a:xfrm>
          <a:prstGeom prst="rect">
            <a:avLst/>
          </a:prstGeom>
          <a:noFill/>
          <a:ln>
            <a:noFill/>
          </a:ln>
        </p:spPr>
      </p:pic>
      <p:pic>
        <p:nvPicPr>
          <p:cNvPr id="967" name="Google Shape;967;p53"/>
          <p:cNvPicPr preferRelativeResize="0"/>
          <p:nvPr/>
        </p:nvPicPr>
        <p:blipFill>
          <a:blip r:embed="rId5">
            <a:alphaModFix/>
          </a:blip>
          <a:stretch>
            <a:fillRect/>
          </a:stretch>
        </p:blipFill>
        <p:spPr>
          <a:xfrm>
            <a:off x="4491837" y="1353000"/>
            <a:ext cx="2862925" cy="2041825"/>
          </a:xfrm>
          <a:prstGeom prst="rect">
            <a:avLst/>
          </a:prstGeom>
          <a:noFill/>
          <a:ln>
            <a:noFill/>
          </a:ln>
        </p:spPr>
      </p:pic>
      <p:sp>
        <p:nvSpPr>
          <p:cNvPr id="968" name="Google Shape;968;p53"/>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Change rate -- Speed Humps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pic>
        <p:nvPicPr>
          <p:cNvPr id="973" name="Google Shape;973;p54"/>
          <p:cNvPicPr preferRelativeResize="0"/>
          <p:nvPr/>
        </p:nvPicPr>
        <p:blipFill>
          <a:blip r:embed="rId3">
            <a:alphaModFix/>
          </a:blip>
          <a:stretch>
            <a:fillRect/>
          </a:stretch>
        </p:blipFill>
        <p:spPr>
          <a:xfrm>
            <a:off x="623375" y="1436825"/>
            <a:ext cx="3949298" cy="3506800"/>
          </a:xfrm>
          <a:prstGeom prst="rect">
            <a:avLst/>
          </a:prstGeom>
          <a:noFill/>
          <a:ln>
            <a:noFill/>
          </a:ln>
        </p:spPr>
      </p:pic>
      <p:pic>
        <p:nvPicPr>
          <p:cNvPr id="974" name="Google Shape;974;p54"/>
          <p:cNvPicPr preferRelativeResize="0"/>
          <p:nvPr/>
        </p:nvPicPr>
        <p:blipFill>
          <a:blip r:embed="rId4">
            <a:alphaModFix/>
          </a:blip>
          <a:stretch>
            <a:fillRect/>
          </a:stretch>
        </p:blipFill>
        <p:spPr>
          <a:xfrm>
            <a:off x="4716075" y="1486674"/>
            <a:ext cx="3949298" cy="3506800"/>
          </a:xfrm>
          <a:prstGeom prst="rect">
            <a:avLst/>
          </a:prstGeom>
          <a:noFill/>
          <a:ln>
            <a:noFill/>
          </a:ln>
        </p:spPr>
      </p:pic>
      <p:sp>
        <p:nvSpPr>
          <p:cNvPr id="975" name="Google Shape;975;p54"/>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Cycling Risk Score Heatmap (1)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pic>
        <p:nvPicPr>
          <p:cNvPr id="980" name="Google Shape;980;p55"/>
          <p:cNvPicPr preferRelativeResize="0"/>
          <p:nvPr/>
        </p:nvPicPr>
        <p:blipFill>
          <a:blip r:embed="rId3">
            <a:alphaModFix/>
          </a:blip>
          <a:stretch>
            <a:fillRect/>
          </a:stretch>
        </p:blipFill>
        <p:spPr>
          <a:xfrm>
            <a:off x="721475" y="1350600"/>
            <a:ext cx="3925501" cy="3485650"/>
          </a:xfrm>
          <a:prstGeom prst="rect">
            <a:avLst/>
          </a:prstGeom>
          <a:noFill/>
          <a:ln>
            <a:noFill/>
          </a:ln>
        </p:spPr>
      </p:pic>
      <p:pic>
        <p:nvPicPr>
          <p:cNvPr id="981" name="Google Shape;981;p55"/>
          <p:cNvPicPr preferRelativeResize="0"/>
          <p:nvPr/>
        </p:nvPicPr>
        <p:blipFill>
          <a:blip r:embed="rId4">
            <a:alphaModFix/>
          </a:blip>
          <a:stretch>
            <a:fillRect/>
          </a:stretch>
        </p:blipFill>
        <p:spPr>
          <a:xfrm>
            <a:off x="4853325" y="1350587"/>
            <a:ext cx="3925501" cy="3485665"/>
          </a:xfrm>
          <a:prstGeom prst="rect">
            <a:avLst/>
          </a:prstGeom>
          <a:noFill/>
          <a:ln>
            <a:noFill/>
          </a:ln>
        </p:spPr>
      </p:pic>
      <p:sp>
        <p:nvSpPr>
          <p:cNvPr id="982" name="Google Shape;982;p55"/>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Cycling Risk Score Heatmap (2)</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pic>
        <p:nvPicPr>
          <p:cNvPr id="987" name="Google Shape;987;p56"/>
          <p:cNvPicPr preferRelativeResize="0"/>
          <p:nvPr/>
        </p:nvPicPr>
        <p:blipFill>
          <a:blip r:embed="rId3">
            <a:alphaModFix/>
          </a:blip>
          <a:stretch>
            <a:fillRect/>
          </a:stretch>
        </p:blipFill>
        <p:spPr>
          <a:xfrm>
            <a:off x="772175" y="1318650"/>
            <a:ext cx="4163802" cy="3697250"/>
          </a:xfrm>
          <a:prstGeom prst="rect">
            <a:avLst/>
          </a:prstGeom>
          <a:noFill/>
          <a:ln>
            <a:noFill/>
          </a:ln>
        </p:spPr>
      </p:pic>
      <p:pic>
        <p:nvPicPr>
          <p:cNvPr id="988" name="Google Shape;988;p56"/>
          <p:cNvPicPr preferRelativeResize="0"/>
          <p:nvPr/>
        </p:nvPicPr>
        <p:blipFill>
          <a:blip r:embed="rId4">
            <a:alphaModFix/>
          </a:blip>
          <a:stretch>
            <a:fillRect/>
          </a:stretch>
        </p:blipFill>
        <p:spPr>
          <a:xfrm>
            <a:off x="5033300" y="1318650"/>
            <a:ext cx="3880758" cy="3445949"/>
          </a:xfrm>
          <a:prstGeom prst="rect">
            <a:avLst/>
          </a:prstGeom>
          <a:noFill/>
          <a:ln>
            <a:noFill/>
          </a:ln>
        </p:spPr>
      </p:pic>
      <p:sp>
        <p:nvSpPr>
          <p:cNvPr id="989" name="Google Shape;989;p56"/>
          <p:cNvSpPr txBox="1"/>
          <p:nvPr>
            <p:ph type="title"/>
          </p:nvPr>
        </p:nvSpPr>
        <p:spPr>
          <a:xfrm>
            <a:off x="564975" y="468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Cycling Risk Score Heatmap (3)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54" name="Shape 154"/>
        <p:cNvGrpSpPr/>
        <p:nvPr/>
      </p:nvGrpSpPr>
      <p:grpSpPr>
        <a:xfrm>
          <a:off x="0" y="0"/>
          <a:ext cx="0" cy="0"/>
          <a:chOff x="0" y="0"/>
          <a:chExt cx="0" cy="0"/>
        </a:xfrm>
      </p:grpSpPr>
      <p:pic>
        <p:nvPicPr>
          <p:cNvPr id="155" name="Google Shape;155;p21"/>
          <p:cNvPicPr preferRelativeResize="0"/>
          <p:nvPr/>
        </p:nvPicPr>
        <p:blipFill rotWithShape="1">
          <a:blip r:embed="rId3">
            <a:alphaModFix/>
          </a:blip>
          <a:srcRect b="0" l="0" r="12103" t="0"/>
          <a:stretch/>
        </p:blipFill>
        <p:spPr>
          <a:xfrm>
            <a:off x="4911475" y="991650"/>
            <a:ext cx="3718976" cy="3365699"/>
          </a:xfrm>
          <a:prstGeom prst="rect">
            <a:avLst/>
          </a:prstGeom>
          <a:noFill/>
          <a:ln>
            <a:noFill/>
          </a:ln>
        </p:spPr>
      </p:pic>
      <p:sp>
        <p:nvSpPr>
          <p:cNvPr id="156" name="Google Shape;156;p21"/>
          <p:cNvSpPr/>
          <p:nvPr/>
        </p:nvSpPr>
        <p:spPr>
          <a:xfrm>
            <a:off x="476925" y="1493150"/>
            <a:ext cx="4133100" cy="2538300"/>
          </a:xfrm>
          <a:prstGeom prst="rect">
            <a:avLst/>
          </a:prstGeom>
          <a:solidFill>
            <a:schemeClr val="lt2"/>
          </a:solidFill>
          <a:ln>
            <a:noFill/>
          </a:ln>
          <a:effectLst>
            <a:outerShdw blurRad="2286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txBox="1"/>
          <p:nvPr/>
        </p:nvSpPr>
        <p:spPr>
          <a:xfrm>
            <a:off x="482363" y="2043188"/>
            <a:ext cx="22953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600">
                <a:solidFill>
                  <a:schemeClr val="dk1"/>
                </a:solidFill>
                <a:latin typeface="Impact"/>
                <a:ea typeface="Impact"/>
                <a:cs typeface="Impact"/>
                <a:sym typeface="Impact"/>
              </a:rPr>
              <a:t>“</a:t>
            </a:r>
            <a:endParaRPr sz="9600">
              <a:solidFill>
                <a:schemeClr val="dk1"/>
              </a:solidFill>
              <a:latin typeface="Impact"/>
              <a:ea typeface="Impact"/>
              <a:cs typeface="Impact"/>
              <a:sym typeface="Impact"/>
            </a:endParaRPr>
          </a:p>
        </p:txBody>
      </p:sp>
      <p:sp>
        <p:nvSpPr>
          <p:cNvPr id="158" name="Google Shape;158;p21"/>
          <p:cNvSpPr txBox="1"/>
          <p:nvPr/>
        </p:nvSpPr>
        <p:spPr>
          <a:xfrm>
            <a:off x="2314963" y="3958725"/>
            <a:ext cx="2295300" cy="28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600">
                <a:solidFill>
                  <a:schemeClr val="dk1"/>
                </a:solidFill>
                <a:latin typeface="Impact"/>
                <a:ea typeface="Impact"/>
                <a:cs typeface="Impact"/>
                <a:sym typeface="Impact"/>
              </a:rPr>
              <a:t>”</a:t>
            </a:r>
            <a:endParaRPr sz="9600">
              <a:solidFill>
                <a:schemeClr val="dk1"/>
              </a:solidFill>
              <a:latin typeface="Impact"/>
              <a:ea typeface="Impact"/>
              <a:cs typeface="Impact"/>
              <a:sym typeface="Impact"/>
            </a:endParaRPr>
          </a:p>
        </p:txBody>
      </p:sp>
      <p:sp>
        <p:nvSpPr>
          <p:cNvPr id="159" name="Google Shape;159;p21"/>
          <p:cNvSpPr txBox="1"/>
          <p:nvPr/>
        </p:nvSpPr>
        <p:spPr>
          <a:xfrm>
            <a:off x="4759075" y="719200"/>
            <a:ext cx="3668700" cy="281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400"/>
              </a:spcBef>
              <a:spcAft>
                <a:spcPts val="1400"/>
              </a:spcAft>
              <a:buNone/>
            </a:pPr>
            <a:r>
              <a:rPr b="1" lang="en-GB" sz="1100"/>
              <a:t>Commute to Work by Bicycle</a:t>
            </a:r>
            <a:endParaRPr b="1" sz="1100"/>
          </a:p>
        </p:txBody>
      </p:sp>
      <p:sp>
        <p:nvSpPr>
          <p:cNvPr id="160" name="Google Shape;160;p21"/>
          <p:cNvSpPr txBox="1"/>
          <p:nvPr/>
        </p:nvSpPr>
        <p:spPr>
          <a:xfrm>
            <a:off x="686925" y="1841775"/>
            <a:ext cx="3668700" cy="195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lang="en-GB" sz="1800"/>
              <a:t>Cycling to work in NYC has grown </a:t>
            </a:r>
            <a:endParaRPr sz="1800"/>
          </a:p>
          <a:p>
            <a:pPr indent="0" lvl="0" marL="0" rtl="0" algn="ctr">
              <a:lnSpc>
                <a:spcPct val="115000"/>
              </a:lnSpc>
              <a:spcBef>
                <a:spcPts val="600"/>
              </a:spcBef>
              <a:spcAft>
                <a:spcPts val="0"/>
              </a:spcAft>
              <a:buNone/>
            </a:pPr>
            <a:r>
              <a:rPr b="1" lang="en-GB" sz="2100">
                <a:solidFill>
                  <a:schemeClr val="dk1"/>
                </a:solidFill>
              </a:rPr>
              <a:t>2X faster</a:t>
            </a:r>
            <a:endParaRPr b="1" sz="2100">
              <a:solidFill>
                <a:schemeClr val="dk1"/>
              </a:solidFill>
            </a:endParaRPr>
          </a:p>
          <a:p>
            <a:pPr indent="0" lvl="0" marL="0" rtl="0" algn="ctr">
              <a:lnSpc>
                <a:spcPct val="115000"/>
              </a:lnSpc>
              <a:spcBef>
                <a:spcPts val="600"/>
              </a:spcBef>
              <a:spcAft>
                <a:spcPts val="0"/>
              </a:spcAft>
              <a:buNone/>
            </a:pPr>
            <a:r>
              <a:rPr lang="en-GB" sz="1800"/>
              <a:t>as</a:t>
            </a:r>
            <a:r>
              <a:rPr lang="en-GB" sz="1800"/>
              <a:t> other major cities. </a:t>
            </a:r>
            <a:endParaRPr sz="1800"/>
          </a:p>
          <a:p>
            <a:pPr indent="0" lvl="0" marL="0" rtl="0" algn="r">
              <a:lnSpc>
                <a:spcPct val="115000"/>
              </a:lnSpc>
              <a:spcBef>
                <a:spcPts val="600"/>
              </a:spcBef>
              <a:spcAft>
                <a:spcPts val="600"/>
              </a:spcAft>
              <a:buNone/>
            </a:pPr>
            <a:r>
              <a:rPr lang="en-GB"/>
              <a:t>2012 - 2017</a:t>
            </a:r>
            <a:endParaRPr b="1">
              <a:solidFill>
                <a:schemeClr val="dk1"/>
              </a:solidFill>
            </a:endParaRPr>
          </a:p>
        </p:txBody>
      </p:sp>
      <p:sp>
        <p:nvSpPr>
          <p:cNvPr id="161" name="Google Shape;161;p21"/>
          <p:cNvSpPr txBox="1"/>
          <p:nvPr/>
        </p:nvSpPr>
        <p:spPr>
          <a:xfrm>
            <a:off x="476925" y="4299838"/>
            <a:ext cx="3453600" cy="20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600"/>
              <a:t>Source: U.S. Census Bureau’s American Community Survey Journey to Work 2017</a:t>
            </a:r>
            <a:endParaRPr sz="600"/>
          </a:p>
        </p:txBody>
      </p:sp>
      <p:sp>
        <p:nvSpPr>
          <p:cNvPr id="162" name="Google Shape;162;p21"/>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Cycling Trends in NYC</a:t>
            </a:r>
            <a:endParaRPr/>
          </a:p>
        </p:txBody>
      </p:sp>
      <p:sp>
        <p:nvSpPr>
          <p:cNvPr id="164" name="Google Shape;164;p21"/>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165" name="Google Shape;165;p21"/>
          <p:cNvSpPr txBox="1"/>
          <p:nvPr/>
        </p:nvSpPr>
        <p:spPr>
          <a:xfrm>
            <a:off x="8575975" y="1296750"/>
            <a:ext cx="6429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rPr>
              <a:t>+</a:t>
            </a:r>
            <a:r>
              <a:rPr b="1" lang="en-GB" sz="1200">
                <a:solidFill>
                  <a:schemeClr val="dk1"/>
                </a:solidFill>
              </a:rPr>
              <a:t>55%</a:t>
            </a:r>
            <a:endParaRPr b="1" sz="1200">
              <a:solidFill>
                <a:schemeClr val="dk1"/>
              </a:solidFill>
            </a:endParaRPr>
          </a:p>
        </p:txBody>
      </p:sp>
      <p:sp>
        <p:nvSpPr>
          <p:cNvPr id="166" name="Google Shape;166;p21"/>
          <p:cNvSpPr txBox="1"/>
          <p:nvPr/>
        </p:nvSpPr>
        <p:spPr>
          <a:xfrm>
            <a:off x="8554250" y="3072825"/>
            <a:ext cx="588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rPr>
              <a:t>+27</a:t>
            </a:r>
            <a:r>
              <a:rPr b="1" lang="en-GB" sz="1200">
                <a:solidFill>
                  <a:schemeClr val="dk1"/>
                </a:solidFill>
              </a:rPr>
              <a:t>%</a:t>
            </a:r>
            <a:endParaRPr b="1" sz="1200">
              <a:solidFill>
                <a:schemeClr val="dk1"/>
              </a:solidFill>
            </a:endParaRPr>
          </a:p>
        </p:txBody>
      </p:sp>
      <p:sp>
        <p:nvSpPr>
          <p:cNvPr id="167" name="Google Shape;167;p21"/>
          <p:cNvSpPr/>
          <p:nvPr/>
        </p:nvSpPr>
        <p:spPr>
          <a:xfrm>
            <a:off x="8554250" y="1263900"/>
            <a:ext cx="76200" cy="34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Background</a:t>
            </a:r>
            <a:endParaRPr b="1" sz="800">
              <a:solidFill>
                <a:srgbClr val="FFFFFF"/>
              </a:solidFill>
            </a:endParaRPr>
          </a:p>
        </p:txBody>
      </p:sp>
      <p:sp>
        <p:nvSpPr>
          <p:cNvPr id="172" name="Google Shape;172;p21"/>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173" name="Google Shape;173;p21"/>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174" name="Google Shape;174;p21"/>
          <p:cNvGrpSpPr/>
          <p:nvPr/>
        </p:nvGrpSpPr>
        <p:grpSpPr>
          <a:xfrm>
            <a:off x="485938" y="4643050"/>
            <a:ext cx="756938" cy="281125"/>
            <a:chOff x="409738" y="4643050"/>
            <a:chExt cx="756938" cy="281125"/>
          </a:xfrm>
        </p:grpSpPr>
        <p:sp>
          <p:nvSpPr>
            <p:cNvPr id="175" name="Google Shape;175;p21"/>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1"/>
            <p:cNvPicPr preferRelativeResize="0"/>
            <p:nvPr/>
          </p:nvPicPr>
          <p:blipFill>
            <a:blip r:embed="rId4">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pic>
        <p:nvPicPr>
          <p:cNvPr id="994" name="Google Shape;994;p57"/>
          <p:cNvPicPr preferRelativeResize="0"/>
          <p:nvPr/>
        </p:nvPicPr>
        <p:blipFill>
          <a:blip r:embed="rId3">
            <a:alphaModFix/>
          </a:blip>
          <a:stretch>
            <a:fillRect/>
          </a:stretch>
        </p:blipFill>
        <p:spPr>
          <a:xfrm>
            <a:off x="93750" y="0"/>
            <a:ext cx="7203549" cy="4668401"/>
          </a:xfrm>
          <a:prstGeom prst="rect">
            <a:avLst/>
          </a:prstGeom>
          <a:noFill/>
          <a:ln>
            <a:noFill/>
          </a:ln>
        </p:spPr>
      </p:pic>
      <p:sp>
        <p:nvSpPr>
          <p:cNvPr id="995" name="Google Shape;995;p57"/>
          <p:cNvSpPr txBox="1"/>
          <p:nvPr/>
        </p:nvSpPr>
        <p:spPr>
          <a:xfrm>
            <a:off x="578975" y="4592200"/>
            <a:ext cx="75981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“Safer Cycling: Bicycle Ridership and Safety in New York City.” NYC DOT - Safer Cycling: Bicycle Ridership and Safety in New York City, www1.nyc.gov/html/dot/html/bicyclists/bike-ridership-safety.shtml.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80" name="Shape 180"/>
        <p:cNvGrpSpPr/>
        <p:nvPr/>
      </p:nvGrpSpPr>
      <p:grpSpPr>
        <a:xfrm>
          <a:off x="0" y="0"/>
          <a:ext cx="0" cy="0"/>
          <a:chOff x="0" y="0"/>
          <a:chExt cx="0" cy="0"/>
        </a:xfrm>
      </p:grpSpPr>
      <p:sp>
        <p:nvSpPr>
          <p:cNvPr id="181" name="Google Shape;181;p22"/>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Vision Zero</a:t>
            </a:r>
            <a:endParaRPr/>
          </a:p>
        </p:txBody>
      </p:sp>
      <p:pic>
        <p:nvPicPr>
          <p:cNvPr id="183" name="Google Shape;183;p22"/>
          <p:cNvPicPr preferRelativeResize="0"/>
          <p:nvPr/>
        </p:nvPicPr>
        <p:blipFill>
          <a:blip r:embed="rId3">
            <a:alphaModFix/>
          </a:blip>
          <a:stretch>
            <a:fillRect/>
          </a:stretch>
        </p:blipFill>
        <p:spPr>
          <a:xfrm>
            <a:off x="669975" y="2275938"/>
            <a:ext cx="3333750" cy="952500"/>
          </a:xfrm>
          <a:prstGeom prst="rect">
            <a:avLst/>
          </a:prstGeom>
          <a:noFill/>
          <a:ln>
            <a:noFill/>
          </a:ln>
        </p:spPr>
      </p:pic>
      <p:grpSp>
        <p:nvGrpSpPr>
          <p:cNvPr id="184" name="Google Shape;184;p22"/>
          <p:cNvGrpSpPr/>
          <p:nvPr/>
        </p:nvGrpSpPr>
        <p:grpSpPr>
          <a:xfrm>
            <a:off x="4914900" y="1296313"/>
            <a:ext cx="3158824" cy="2759363"/>
            <a:chOff x="4852550" y="846250"/>
            <a:chExt cx="3158824" cy="2759363"/>
          </a:xfrm>
        </p:grpSpPr>
        <p:pic>
          <p:nvPicPr>
            <p:cNvPr id="185" name="Google Shape;185;p22"/>
            <p:cNvPicPr preferRelativeResize="0"/>
            <p:nvPr/>
          </p:nvPicPr>
          <p:blipFill rotWithShape="1">
            <a:blip r:embed="rId4">
              <a:alphaModFix/>
            </a:blip>
            <a:srcRect b="16086" l="15626" r="0" t="0"/>
            <a:stretch/>
          </p:blipFill>
          <p:spPr>
            <a:xfrm>
              <a:off x="5268200" y="846250"/>
              <a:ext cx="2743175" cy="2728226"/>
            </a:xfrm>
            <a:prstGeom prst="rect">
              <a:avLst/>
            </a:prstGeom>
            <a:noFill/>
            <a:ln>
              <a:noFill/>
            </a:ln>
          </p:spPr>
        </p:pic>
        <p:sp>
          <p:nvSpPr>
            <p:cNvPr id="186" name="Google Shape;186;p22"/>
            <p:cNvSpPr/>
            <p:nvPr/>
          </p:nvSpPr>
          <p:spPr>
            <a:xfrm>
              <a:off x="4852550" y="1724913"/>
              <a:ext cx="1787100" cy="18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Eliminate</a:t>
              </a:r>
              <a:endParaRPr b="1"/>
            </a:p>
            <a:p>
              <a:pPr indent="0" lvl="0" marL="0" rtl="0" algn="l">
                <a:spcBef>
                  <a:spcPts val="0"/>
                </a:spcBef>
                <a:spcAft>
                  <a:spcPts val="0"/>
                </a:spcAft>
                <a:buNone/>
              </a:pPr>
              <a:r>
                <a:rPr b="1" lang="en-GB">
                  <a:solidFill>
                    <a:srgbClr val="FF0000"/>
                  </a:solidFill>
                </a:rPr>
                <a:t>Fatalities</a:t>
              </a:r>
              <a:r>
                <a:rPr b="1" lang="en-GB"/>
                <a:t> and</a:t>
              </a:r>
              <a:endParaRPr b="1"/>
            </a:p>
            <a:p>
              <a:pPr indent="0" lvl="0" marL="0" rtl="0" algn="l">
                <a:spcBef>
                  <a:spcPts val="0"/>
                </a:spcBef>
                <a:spcAft>
                  <a:spcPts val="0"/>
                </a:spcAft>
                <a:buNone/>
              </a:pPr>
              <a:r>
                <a:rPr b="1" lang="en-GB">
                  <a:solidFill>
                    <a:srgbClr val="FF0000"/>
                  </a:solidFill>
                </a:rPr>
                <a:t>Serious Injuries</a:t>
              </a:r>
              <a:endParaRPr b="1">
                <a:solidFill>
                  <a:srgbClr val="FF0000"/>
                </a:solidFill>
              </a:endParaRPr>
            </a:p>
            <a:p>
              <a:pPr indent="0" lvl="0" marL="0" rtl="0" algn="l">
                <a:spcBef>
                  <a:spcPts val="0"/>
                </a:spcBef>
                <a:spcAft>
                  <a:spcPts val="0"/>
                </a:spcAft>
                <a:buNone/>
              </a:pPr>
              <a:r>
                <a:rPr b="1" lang="en-GB"/>
                <a:t>In New York City by 2024</a:t>
              </a:r>
              <a:endParaRPr b="1"/>
            </a:p>
          </p:txBody>
        </p:sp>
      </p:grpSp>
      <p:sp>
        <p:nvSpPr>
          <p:cNvPr id="187" name="Google Shape;187;p22"/>
          <p:cNvSpPr txBox="1"/>
          <p:nvPr/>
        </p:nvSpPr>
        <p:spPr>
          <a:xfrm>
            <a:off x="7419950" y="4031975"/>
            <a:ext cx="498000" cy="2811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FFFFFF"/>
                </a:solidFill>
              </a:rPr>
              <a:t>0</a:t>
            </a:r>
            <a:endParaRPr b="1" sz="1800">
              <a:solidFill>
                <a:srgbClr val="FFFFFF"/>
              </a:solidFill>
            </a:endParaRPr>
          </a:p>
        </p:txBody>
      </p:sp>
      <p:sp>
        <p:nvSpPr>
          <p:cNvPr id="188" name="Google Shape;188;p22"/>
          <p:cNvSpPr txBox="1"/>
          <p:nvPr/>
        </p:nvSpPr>
        <p:spPr>
          <a:xfrm>
            <a:off x="4457725" y="1375825"/>
            <a:ext cx="845100" cy="2811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rPr>
              <a:t>KSI</a:t>
            </a:r>
            <a:endParaRPr sz="1800">
              <a:solidFill>
                <a:srgbClr val="FFFFFF"/>
              </a:solidFill>
            </a:endParaRPr>
          </a:p>
        </p:txBody>
      </p:sp>
      <p:sp>
        <p:nvSpPr>
          <p:cNvPr id="189" name="Google Shape;189;p22"/>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190" name="Google Shape;190;p22"/>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Background</a:t>
            </a:r>
            <a:endParaRPr b="1" sz="800">
              <a:solidFill>
                <a:srgbClr val="FFFFFF"/>
              </a:solidFill>
            </a:endParaRPr>
          </a:p>
        </p:txBody>
      </p:sp>
      <p:sp>
        <p:nvSpPr>
          <p:cNvPr id="194" name="Google Shape;194;p22"/>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195" name="Google Shape;195;p22"/>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196" name="Google Shape;196;p22"/>
          <p:cNvGrpSpPr/>
          <p:nvPr/>
        </p:nvGrpSpPr>
        <p:grpSpPr>
          <a:xfrm>
            <a:off x="485938" y="4643050"/>
            <a:ext cx="756938" cy="281125"/>
            <a:chOff x="409738" y="4643050"/>
            <a:chExt cx="756938" cy="281125"/>
          </a:xfrm>
        </p:grpSpPr>
        <p:sp>
          <p:nvSpPr>
            <p:cNvPr id="197" name="Google Shape;197;p22"/>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2"/>
            <p:cNvPicPr preferRelativeResize="0"/>
            <p:nvPr/>
          </p:nvPicPr>
          <p:blipFill>
            <a:blip r:embed="rId5">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02" name="Shape 202"/>
        <p:cNvGrpSpPr/>
        <p:nvPr/>
      </p:nvGrpSpPr>
      <p:grpSpPr>
        <a:xfrm>
          <a:off x="0" y="0"/>
          <a:ext cx="0" cy="0"/>
          <a:chOff x="0" y="0"/>
          <a:chExt cx="0" cy="0"/>
        </a:xfrm>
      </p:grpSpPr>
      <p:sp>
        <p:nvSpPr>
          <p:cNvPr id="203" name="Google Shape;203;p23"/>
          <p:cNvSpPr txBox="1"/>
          <p:nvPr>
            <p:ph idx="1" type="body"/>
          </p:nvPr>
        </p:nvSpPr>
        <p:spPr>
          <a:xfrm>
            <a:off x="6045875" y="1433688"/>
            <a:ext cx="1430400" cy="176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rgbClr val="666666"/>
              </a:solidFill>
            </a:endParaRPr>
          </a:p>
          <a:p>
            <a:pPr indent="0" lvl="0" marL="0" rtl="0" algn="l">
              <a:lnSpc>
                <a:spcPct val="100000"/>
              </a:lnSpc>
              <a:spcBef>
                <a:spcPts val="0"/>
              </a:spcBef>
              <a:spcAft>
                <a:spcPts val="0"/>
              </a:spcAft>
              <a:buNone/>
            </a:pPr>
            <a:r>
              <a:t/>
            </a:r>
            <a:endParaRPr sz="900">
              <a:solidFill>
                <a:srgbClr val="666666"/>
              </a:solidFill>
            </a:endParaRPr>
          </a:p>
          <a:p>
            <a:pPr indent="0" lvl="0" marL="0" rtl="0" algn="l">
              <a:lnSpc>
                <a:spcPct val="100000"/>
              </a:lnSpc>
              <a:spcBef>
                <a:spcPts val="0"/>
              </a:spcBef>
              <a:spcAft>
                <a:spcPts val="0"/>
              </a:spcAft>
              <a:buNone/>
            </a:pPr>
            <a:r>
              <a:rPr lang="en-GB" sz="900">
                <a:solidFill>
                  <a:srgbClr val="666666"/>
                </a:solidFill>
              </a:rPr>
              <a:t>- neighborhoods with </a:t>
            </a:r>
            <a:r>
              <a:rPr b="1" lang="en-GB" sz="900">
                <a:solidFill>
                  <a:srgbClr val="666666"/>
                </a:solidFill>
              </a:rPr>
              <a:t>high numbers of cyclist KSI </a:t>
            </a:r>
            <a:r>
              <a:rPr lang="en-GB" sz="900">
                <a:solidFill>
                  <a:srgbClr val="666666"/>
                </a:solidFill>
              </a:rPr>
              <a:t>(Killed or Seriously Injured)</a:t>
            </a:r>
            <a:r>
              <a:rPr b="1" lang="en-GB" sz="900">
                <a:solidFill>
                  <a:srgbClr val="666666"/>
                </a:solidFill>
              </a:rPr>
              <a:t> </a:t>
            </a:r>
            <a:r>
              <a:rPr lang="en-GB" sz="900">
                <a:solidFill>
                  <a:srgbClr val="666666"/>
                </a:solidFill>
              </a:rPr>
              <a:t>and </a:t>
            </a:r>
            <a:r>
              <a:rPr b="1" lang="en-GB" sz="900">
                <a:solidFill>
                  <a:srgbClr val="666666"/>
                </a:solidFill>
              </a:rPr>
              <a:t>few dedicated bicycle facilities</a:t>
            </a:r>
            <a:r>
              <a:rPr lang="en-GB" sz="900">
                <a:solidFill>
                  <a:srgbClr val="666666"/>
                </a:solidFill>
              </a:rPr>
              <a:t>. </a:t>
            </a:r>
            <a:endParaRPr sz="900">
              <a:solidFill>
                <a:srgbClr val="666666"/>
              </a:solidFill>
            </a:endParaRPr>
          </a:p>
        </p:txBody>
      </p:sp>
      <p:pic>
        <p:nvPicPr>
          <p:cNvPr id="204" name="Google Shape;204;p23"/>
          <p:cNvPicPr preferRelativeResize="0"/>
          <p:nvPr/>
        </p:nvPicPr>
        <p:blipFill rotWithShape="1">
          <a:blip r:embed="rId3">
            <a:alphaModFix/>
          </a:blip>
          <a:srcRect b="0" l="4702" r="6408" t="1039"/>
          <a:stretch/>
        </p:blipFill>
        <p:spPr>
          <a:xfrm>
            <a:off x="7447025" y="1844338"/>
            <a:ext cx="1033175" cy="1491490"/>
          </a:xfrm>
          <a:prstGeom prst="rect">
            <a:avLst/>
          </a:prstGeom>
          <a:noFill/>
          <a:ln>
            <a:noFill/>
          </a:ln>
        </p:spPr>
      </p:pic>
      <p:pic>
        <p:nvPicPr>
          <p:cNvPr id="205" name="Google Shape;205;p23"/>
          <p:cNvPicPr preferRelativeResize="0"/>
          <p:nvPr/>
        </p:nvPicPr>
        <p:blipFill rotWithShape="1">
          <a:blip r:embed="rId4">
            <a:alphaModFix/>
          </a:blip>
          <a:srcRect b="0" l="0" r="6507" t="0"/>
          <a:stretch/>
        </p:blipFill>
        <p:spPr>
          <a:xfrm>
            <a:off x="1947000" y="1860650"/>
            <a:ext cx="1340100" cy="1842858"/>
          </a:xfrm>
          <a:prstGeom prst="rect">
            <a:avLst/>
          </a:prstGeom>
          <a:noFill/>
          <a:ln>
            <a:noFill/>
          </a:ln>
        </p:spPr>
      </p:pic>
      <p:sp>
        <p:nvSpPr>
          <p:cNvPr id="206" name="Google Shape;206;p23"/>
          <p:cNvSpPr txBox="1"/>
          <p:nvPr>
            <p:ph idx="1" type="body"/>
          </p:nvPr>
        </p:nvSpPr>
        <p:spPr>
          <a:xfrm>
            <a:off x="493050" y="1438525"/>
            <a:ext cx="1511400" cy="184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rPr lang="en-GB" sz="1100">
                <a:solidFill>
                  <a:srgbClr val="000000"/>
                </a:solidFill>
              </a:rPr>
              <a:t>- a raised area of a roadway designed to </a:t>
            </a:r>
            <a:r>
              <a:rPr b="1" lang="en-GB" sz="1100">
                <a:solidFill>
                  <a:srgbClr val="000000"/>
                </a:solidFill>
              </a:rPr>
              <a:t>reduce vehicle speeds</a:t>
            </a:r>
            <a:endParaRPr b="1" sz="1100">
              <a:solidFill>
                <a:srgbClr val="000000"/>
              </a:solidFill>
            </a:endParaRPr>
          </a:p>
        </p:txBody>
      </p:sp>
      <p:sp>
        <p:nvSpPr>
          <p:cNvPr id="207" name="Google Shape;207;p23"/>
          <p:cNvSpPr txBox="1"/>
          <p:nvPr/>
        </p:nvSpPr>
        <p:spPr>
          <a:xfrm>
            <a:off x="6027550" y="1449888"/>
            <a:ext cx="2392800" cy="28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FFFFFF"/>
                </a:solidFill>
              </a:rPr>
              <a:t>3</a:t>
            </a:r>
            <a:r>
              <a:rPr b="1" lang="en-GB" sz="900">
                <a:solidFill>
                  <a:srgbClr val="FFFFFF"/>
                </a:solidFill>
              </a:rPr>
              <a:t>. Bike Priority Areas</a:t>
            </a:r>
            <a:endParaRPr b="1" sz="900">
              <a:solidFill>
                <a:srgbClr val="FFFFFF"/>
              </a:solidFill>
            </a:endParaRPr>
          </a:p>
        </p:txBody>
      </p:sp>
      <p:sp>
        <p:nvSpPr>
          <p:cNvPr id="208" name="Google Shape;208;p23"/>
          <p:cNvSpPr txBox="1"/>
          <p:nvPr/>
        </p:nvSpPr>
        <p:spPr>
          <a:xfrm>
            <a:off x="493038" y="1463800"/>
            <a:ext cx="2794200" cy="28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1</a:t>
            </a:r>
            <a:r>
              <a:rPr b="1" lang="en-GB" sz="1200">
                <a:solidFill>
                  <a:srgbClr val="FFFFFF"/>
                </a:solidFill>
              </a:rPr>
              <a:t>.Speed Humps</a:t>
            </a:r>
            <a:endParaRPr b="1" sz="1200">
              <a:solidFill>
                <a:srgbClr val="FFFFFF"/>
              </a:solidFill>
            </a:endParaRPr>
          </a:p>
        </p:txBody>
      </p:sp>
      <p:sp>
        <p:nvSpPr>
          <p:cNvPr id="209" name="Google Shape;209;p23"/>
          <p:cNvSpPr txBox="1"/>
          <p:nvPr/>
        </p:nvSpPr>
        <p:spPr>
          <a:xfrm>
            <a:off x="1422400" y="975100"/>
            <a:ext cx="40641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434343"/>
                </a:solidFill>
              </a:rPr>
              <a:t>Highlighted Initiatives:</a:t>
            </a:r>
            <a:endParaRPr b="1">
              <a:solidFill>
                <a:srgbClr val="434343"/>
              </a:solidFill>
            </a:endParaRPr>
          </a:p>
        </p:txBody>
      </p:sp>
      <p:pic>
        <p:nvPicPr>
          <p:cNvPr id="210" name="Google Shape;210;p23"/>
          <p:cNvPicPr preferRelativeResize="0"/>
          <p:nvPr/>
        </p:nvPicPr>
        <p:blipFill>
          <a:blip r:embed="rId5">
            <a:alphaModFix/>
          </a:blip>
          <a:stretch>
            <a:fillRect/>
          </a:stretch>
        </p:blipFill>
        <p:spPr>
          <a:xfrm>
            <a:off x="994900" y="898900"/>
            <a:ext cx="454800" cy="454800"/>
          </a:xfrm>
          <a:prstGeom prst="rect">
            <a:avLst/>
          </a:prstGeom>
          <a:noFill/>
          <a:ln>
            <a:noFill/>
          </a:ln>
        </p:spPr>
      </p:pic>
      <p:sp>
        <p:nvSpPr>
          <p:cNvPr id="211" name="Google Shape;211;p23"/>
          <p:cNvSpPr txBox="1"/>
          <p:nvPr>
            <p:ph idx="1" type="body"/>
          </p:nvPr>
        </p:nvSpPr>
        <p:spPr>
          <a:xfrm>
            <a:off x="3448900" y="1667125"/>
            <a:ext cx="1430400" cy="219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800">
              <a:solidFill>
                <a:srgbClr val="666666"/>
              </a:solidFill>
            </a:endParaRPr>
          </a:p>
          <a:p>
            <a:pPr indent="0" lvl="0" marL="0" rtl="0" algn="l">
              <a:lnSpc>
                <a:spcPct val="100000"/>
              </a:lnSpc>
              <a:spcBef>
                <a:spcPts val="0"/>
              </a:spcBef>
              <a:spcAft>
                <a:spcPts val="0"/>
              </a:spcAft>
              <a:buNone/>
            </a:pPr>
            <a:r>
              <a:rPr lang="en-GB" sz="800">
                <a:solidFill>
                  <a:srgbClr val="666666"/>
                </a:solidFill>
              </a:rPr>
              <a:t>- a combination of a </a:t>
            </a:r>
            <a:r>
              <a:rPr b="1" lang="en-GB" sz="800">
                <a:solidFill>
                  <a:srgbClr val="666666"/>
                </a:solidFill>
              </a:rPr>
              <a:t>lower speed limit, signal timing changes, distinctive signs and increased enforcement </a:t>
            </a:r>
            <a:endParaRPr sz="800">
              <a:solidFill>
                <a:srgbClr val="666666"/>
              </a:solidFill>
            </a:endParaRPr>
          </a:p>
        </p:txBody>
      </p:sp>
      <p:pic>
        <p:nvPicPr>
          <p:cNvPr id="212" name="Google Shape;212;p23"/>
          <p:cNvPicPr preferRelativeResize="0"/>
          <p:nvPr/>
        </p:nvPicPr>
        <p:blipFill rotWithShape="1">
          <a:blip r:embed="rId6">
            <a:alphaModFix/>
          </a:blip>
          <a:srcRect b="0" l="0" r="11111" t="0"/>
          <a:stretch/>
        </p:blipFill>
        <p:spPr>
          <a:xfrm>
            <a:off x="4803000" y="1870750"/>
            <a:ext cx="1033175" cy="1466404"/>
          </a:xfrm>
          <a:prstGeom prst="rect">
            <a:avLst/>
          </a:prstGeom>
          <a:noFill/>
          <a:ln>
            <a:noFill/>
          </a:ln>
        </p:spPr>
      </p:pic>
      <p:sp>
        <p:nvSpPr>
          <p:cNvPr id="213" name="Google Shape;213;p23"/>
          <p:cNvSpPr txBox="1"/>
          <p:nvPr/>
        </p:nvSpPr>
        <p:spPr>
          <a:xfrm>
            <a:off x="3443400" y="1463800"/>
            <a:ext cx="2392800" cy="28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FFFFFF"/>
                </a:solidFill>
              </a:rPr>
              <a:t>2</a:t>
            </a:r>
            <a:r>
              <a:rPr b="1" lang="en-GB" sz="900">
                <a:solidFill>
                  <a:srgbClr val="FFFFFF"/>
                </a:solidFill>
              </a:rPr>
              <a:t>. Arterial Slow Zones</a:t>
            </a:r>
            <a:endParaRPr b="1" sz="900">
              <a:solidFill>
                <a:srgbClr val="FFFFFF"/>
              </a:solidFill>
            </a:endParaRPr>
          </a:p>
        </p:txBody>
      </p:sp>
      <p:sp>
        <p:nvSpPr>
          <p:cNvPr id="214" name="Google Shape;214;p23"/>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Vision Zero</a:t>
            </a:r>
            <a:endParaRPr/>
          </a:p>
        </p:txBody>
      </p:sp>
      <p:sp>
        <p:nvSpPr>
          <p:cNvPr id="216" name="Google Shape;216;p23"/>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217" name="Google Shape;217;p23"/>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Background</a:t>
            </a:r>
            <a:endParaRPr b="1" sz="800">
              <a:solidFill>
                <a:srgbClr val="FFFFFF"/>
              </a:solidFill>
            </a:endParaRPr>
          </a:p>
        </p:txBody>
      </p:sp>
      <p:sp>
        <p:nvSpPr>
          <p:cNvPr id="221" name="Google Shape;221;p23"/>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222" name="Google Shape;222;p23"/>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223" name="Google Shape;223;p23"/>
          <p:cNvGrpSpPr/>
          <p:nvPr/>
        </p:nvGrpSpPr>
        <p:grpSpPr>
          <a:xfrm>
            <a:off x="485938" y="4643050"/>
            <a:ext cx="756938" cy="281125"/>
            <a:chOff x="409738" y="4643050"/>
            <a:chExt cx="756938" cy="281125"/>
          </a:xfrm>
        </p:grpSpPr>
        <p:sp>
          <p:nvSpPr>
            <p:cNvPr id="224" name="Google Shape;224;p23"/>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3"/>
            <p:cNvPicPr preferRelativeResize="0"/>
            <p:nvPr/>
          </p:nvPicPr>
          <p:blipFill>
            <a:blip r:embed="rId7">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29" name="Shape 229"/>
        <p:cNvGrpSpPr/>
        <p:nvPr/>
      </p:nvGrpSpPr>
      <p:grpSpPr>
        <a:xfrm>
          <a:off x="0" y="0"/>
          <a:ext cx="0" cy="0"/>
          <a:chOff x="0" y="0"/>
          <a:chExt cx="0" cy="0"/>
        </a:xfrm>
      </p:grpSpPr>
      <p:sp>
        <p:nvSpPr>
          <p:cNvPr id="230" name="Google Shape;230;p24"/>
          <p:cNvSpPr txBox="1"/>
          <p:nvPr>
            <p:ph idx="1" type="body"/>
          </p:nvPr>
        </p:nvSpPr>
        <p:spPr>
          <a:xfrm>
            <a:off x="3127125" y="1667125"/>
            <a:ext cx="1752000" cy="219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rPr lang="en-GB" sz="1100">
                <a:solidFill>
                  <a:srgbClr val="000000"/>
                </a:solidFill>
              </a:rPr>
              <a:t>- a combination of a </a:t>
            </a:r>
            <a:r>
              <a:rPr b="1" lang="en-GB" sz="1100">
                <a:solidFill>
                  <a:srgbClr val="000000"/>
                </a:solidFill>
              </a:rPr>
              <a:t>lower speed limit, signal timing changes, distinctive signs and increased enforcement </a:t>
            </a:r>
            <a:endParaRPr sz="1100">
              <a:solidFill>
                <a:srgbClr val="000000"/>
              </a:solidFill>
            </a:endParaRPr>
          </a:p>
        </p:txBody>
      </p:sp>
      <p:pic>
        <p:nvPicPr>
          <p:cNvPr id="231" name="Google Shape;231;p24"/>
          <p:cNvPicPr preferRelativeResize="0"/>
          <p:nvPr/>
        </p:nvPicPr>
        <p:blipFill rotWithShape="1">
          <a:blip r:embed="rId3">
            <a:alphaModFix/>
          </a:blip>
          <a:srcRect b="0" l="0" r="11111" t="0"/>
          <a:stretch/>
        </p:blipFill>
        <p:spPr>
          <a:xfrm>
            <a:off x="4879200" y="1870750"/>
            <a:ext cx="1285900" cy="1825112"/>
          </a:xfrm>
          <a:prstGeom prst="rect">
            <a:avLst/>
          </a:prstGeom>
          <a:noFill/>
          <a:ln>
            <a:noFill/>
          </a:ln>
        </p:spPr>
      </p:pic>
      <p:sp>
        <p:nvSpPr>
          <p:cNvPr id="232" name="Google Shape;232;p24"/>
          <p:cNvSpPr txBox="1"/>
          <p:nvPr/>
        </p:nvSpPr>
        <p:spPr>
          <a:xfrm>
            <a:off x="3127125" y="1463800"/>
            <a:ext cx="3021600" cy="28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2</a:t>
            </a:r>
            <a:r>
              <a:rPr b="1" lang="en-GB" sz="1200">
                <a:solidFill>
                  <a:srgbClr val="FFFFFF"/>
                </a:solidFill>
              </a:rPr>
              <a:t>. Arterial Slow Zones</a:t>
            </a:r>
            <a:endParaRPr b="1" sz="1200">
              <a:solidFill>
                <a:srgbClr val="FFFFFF"/>
              </a:solidFill>
            </a:endParaRPr>
          </a:p>
        </p:txBody>
      </p:sp>
      <p:sp>
        <p:nvSpPr>
          <p:cNvPr id="233" name="Google Shape;233;p24"/>
          <p:cNvSpPr txBox="1"/>
          <p:nvPr/>
        </p:nvSpPr>
        <p:spPr>
          <a:xfrm>
            <a:off x="1422400" y="975100"/>
            <a:ext cx="40641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434343"/>
                </a:solidFill>
              </a:rPr>
              <a:t>Highlighted Initiatives:</a:t>
            </a:r>
            <a:endParaRPr b="1">
              <a:solidFill>
                <a:srgbClr val="434343"/>
              </a:solidFill>
            </a:endParaRPr>
          </a:p>
        </p:txBody>
      </p:sp>
      <p:pic>
        <p:nvPicPr>
          <p:cNvPr id="234" name="Google Shape;234;p24"/>
          <p:cNvPicPr preferRelativeResize="0"/>
          <p:nvPr/>
        </p:nvPicPr>
        <p:blipFill>
          <a:blip r:embed="rId4">
            <a:alphaModFix/>
          </a:blip>
          <a:stretch>
            <a:fillRect/>
          </a:stretch>
        </p:blipFill>
        <p:spPr>
          <a:xfrm>
            <a:off x="994900" y="898900"/>
            <a:ext cx="454800" cy="454800"/>
          </a:xfrm>
          <a:prstGeom prst="rect">
            <a:avLst/>
          </a:prstGeom>
          <a:noFill/>
          <a:ln>
            <a:noFill/>
          </a:ln>
        </p:spPr>
      </p:pic>
      <p:sp>
        <p:nvSpPr>
          <p:cNvPr id="235" name="Google Shape;235;p24"/>
          <p:cNvSpPr txBox="1"/>
          <p:nvPr>
            <p:ph idx="1" type="body"/>
          </p:nvPr>
        </p:nvSpPr>
        <p:spPr>
          <a:xfrm>
            <a:off x="6326800" y="1470050"/>
            <a:ext cx="1430400" cy="176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rgbClr val="666666"/>
              </a:solidFill>
            </a:endParaRPr>
          </a:p>
          <a:p>
            <a:pPr indent="0" lvl="0" marL="0" rtl="0" algn="l">
              <a:lnSpc>
                <a:spcPct val="100000"/>
              </a:lnSpc>
              <a:spcBef>
                <a:spcPts val="0"/>
              </a:spcBef>
              <a:spcAft>
                <a:spcPts val="0"/>
              </a:spcAft>
              <a:buNone/>
            </a:pPr>
            <a:r>
              <a:t/>
            </a:r>
            <a:endParaRPr sz="900">
              <a:solidFill>
                <a:srgbClr val="666666"/>
              </a:solidFill>
            </a:endParaRPr>
          </a:p>
          <a:p>
            <a:pPr indent="0" lvl="0" marL="0" rtl="0" algn="l">
              <a:lnSpc>
                <a:spcPct val="100000"/>
              </a:lnSpc>
              <a:spcBef>
                <a:spcPts val="0"/>
              </a:spcBef>
              <a:spcAft>
                <a:spcPts val="0"/>
              </a:spcAft>
              <a:buNone/>
            </a:pPr>
            <a:r>
              <a:rPr lang="en-GB" sz="900">
                <a:solidFill>
                  <a:srgbClr val="666666"/>
                </a:solidFill>
              </a:rPr>
              <a:t>- neighborhoods with </a:t>
            </a:r>
            <a:r>
              <a:rPr b="1" lang="en-GB" sz="900">
                <a:solidFill>
                  <a:srgbClr val="666666"/>
                </a:solidFill>
              </a:rPr>
              <a:t>high numbers of cyclist KSI </a:t>
            </a:r>
            <a:r>
              <a:rPr lang="en-GB" sz="900">
                <a:solidFill>
                  <a:srgbClr val="666666"/>
                </a:solidFill>
              </a:rPr>
              <a:t>(Killed or Seriously Injured) </a:t>
            </a:r>
            <a:r>
              <a:rPr lang="en-GB" sz="900">
                <a:solidFill>
                  <a:srgbClr val="666666"/>
                </a:solidFill>
              </a:rPr>
              <a:t>and </a:t>
            </a:r>
            <a:r>
              <a:rPr b="1" lang="en-GB" sz="900">
                <a:solidFill>
                  <a:srgbClr val="666666"/>
                </a:solidFill>
              </a:rPr>
              <a:t>few dedicated bicycle facilities</a:t>
            </a:r>
            <a:r>
              <a:rPr lang="en-GB" sz="900">
                <a:solidFill>
                  <a:srgbClr val="666666"/>
                </a:solidFill>
              </a:rPr>
              <a:t>. </a:t>
            </a:r>
            <a:endParaRPr sz="900">
              <a:solidFill>
                <a:srgbClr val="666666"/>
              </a:solidFill>
            </a:endParaRPr>
          </a:p>
        </p:txBody>
      </p:sp>
      <p:pic>
        <p:nvPicPr>
          <p:cNvPr id="236" name="Google Shape;236;p24"/>
          <p:cNvPicPr preferRelativeResize="0"/>
          <p:nvPr/>
        </p:nvPicPr>
        <p:blipFill rotWithShape="1">
          <a:blip r:embed="rId5">
            <a:alphaModFix/>
          </a:blip>
          <a:srcRect b="0" l="4702" r="6408" t="1039"/>
          <a:stretch/>
        </p:blipFill>
        <p:spPr>
          <a:xfrm>
            <a:off x="7727950" y="1880700"/>
            <a:ext cx="1033175" cy="1491490"/>
          </a:xfrm>
          <a:prstGeom prst="rect">
            <a:avLst/>
          </a:prstGeom>
          <a:noFill/>
          <a:ln>
            <a:noFill/>
          </a:ln>
        </p:spPr>
      </p:pic>
      <p:sp>
        <p:nvSpPr>
          <p:cNvPr id="237" name="Google Shape;237;p24"/>
          <p:cNvSpPr txBox="1"/>
          <p:nvPr/>
        </p:nvSpPr>
        <p:spPr>
          <a:xfrm>
            <a:off x="6384675" y="1486250"/>
            <a:ext cx="2392800" cy="28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FFFFFF"/>
                </a:solidFill>
              </a:rPr>
              <a:t>3</a:t>
            </a:r>
            <a:r>
              <a:rPr b="1" lang="en-GB" sz="900">
                <a:solidFill>
                  <a:srgbClr val="FFFFFF"/>
                </a:solidFill>
              </a:rPr>
              <a:t>. Bike Priority Areas</a:t>
            </a:r>
            <a:endParaRPr b="1" sz="900">
              <a:solidFill>
                <a:srgbClr val="FFFFFF"/>
              </a:solidFill>
            </a:endParaRPr>
          </a:p>
        </p:txBody>
      </p:sp>
      <p:pic>
        <p:nvPicPr>
          <p:cNvPr id="238" name="Google Shape;238;p24"/>
          <p:cNvPicPr preferRelativeResize="0"/>
          <p:nvPr/>
        </p:nvPicPr>
        <p:blipFill rotWithShape="1">
          <a:blip r:embed="rId6">
            <a:alphaModFix/>
          </a:blip>
          <a:srcRect b="0" l="0" r="6507" t="0"/>
          <a:stretch/>
        </p:blipFill>
        <p:spPr>
          <a:xfrm>
            <a:off x="1915850" y="1866900"/>
            <a:ext cx="1033172" cy="1420776"/>
          </a:xfrm>
          <a:prstGeom prst="rect">
            <a:avLst/>
          </a:prstGeom>
          <a:noFill/>
          <a:ln>
            <a:noFill/>
          </a:ln>
        </p:spPr>
      </p:pic>
      <p:sp>
        <p:nvSpPr>
          <p:cNvPr id="239" name="Google Shape;239;p24"/>
          <p:cNvSpPr txBox="1"/>
          <p:nvPr>
            <p:ph idx="1" type="body"/>
          </p:nvPr>
        </p:nvSpPr>
        <p:spPr>
          <a:xfrm>
            <a:off x="633125" y="1444775"/>
            <a:ext cx="1340100" cy="184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800">
              <a:solidFill>
                <a:srgbClr val="666666"/>
              </a:solidFill>
            </a:endParaRPr>
          </a:p>
          <a:p>
            <a:pPr indent="0" lvl="0" marL="0" rtl="0" algn="l">
              <a:lnSpc>
                <a:spcPct val="100000"/>
              </a:lnSpc>
              <a:spcBef>
                <a:spcPts val="0"/>
              </a:spcBef>
              <a:spcAft>
                <a:spcPts val="0"/>
              </a:spcAft>
              <a:buNone/>
            </a:pPr>
            <a:r>
              <a:t/>
            </a:r>
            <a:endParaRPr sz="800">
              <a:solidFill>
                <a:srgbClr val="666666"/>
              </a:solidFill>
            </a:endParaRPr>
          </a:p>
          <a:p>
            <a:pPr indent="0" lvl="0" marL="0" rtl="0" algn="l">
              <a:lnSpc>
                <a:spcPct val="100000"/>
              </a:lnSpc>
              <a:spcBef>
                <a:spcPts val="0"/>
              </a:spcBef>
              <a:spcAft>
                <a:spcPts val="0"/>
              </a:spcAft>
              <a:buNone/>
            </a:pPr>
            <a:r>
              <a:rPr lang="en-GB" sz="800">
                <a:solidFill>
                  <a:srgbClr val="666666"/>
                </a:solidFill>
              </a:rPr>
              <a:t>- a raised area of a roadway designed to </a:t>
            </a:r>
            <a:r>
              <a:rPr b="1" lang="en-GB" sz="800">
                <a:solidFill>
                  <a:srgbClr val="666666"/>
                </a:solidFill>
              </a:rPr>
              <a:t>reduce vehicle speeds</a:t>
            </a:r>
            <a:endParaRPr b="1" sz="800">
              <a:solidFill>
                <a:srgbClr val="666666"/>
              </a:solidFill>
            </a:endParaRPr>
          </a:p>
        </p:txBody>
      </p:sp>
      <p:sp>
        <p:nvSpPr>
          <p:cNvPr id="240" name="Google Shape;240;p24"/>
          <p:cNvSpPr txBox="1"/>
          <p:nvPr/>
        </p:nvSpPr>
        <p:spPr>
          <a:xfrm>
            <a:off x="626750" y="1470050"/>
            <a:ext cx="2322300" cy="28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FFFFFF"/>
                </a:solidFill>
              </a:rPr>
              <a:t>1</a:t>
            </a:r>
            <a:r>
              <a:rPr b="1" lang="en-GB" sz="900">
                <a:solidFill>
                  <a:srgbClr val="FFFFFF"/>
                </a:solidFill>
              </a:rPr>
              <a:t>.Speed Humps</a:t>
            </a:r>
            <a:endParaRPr b="1" sz="900">
              <a:solidFill>
                <a:srgbClr val="FFFFFF"/>
              </a:solidFill>
            </a:endParaRPr>
          </a:p>
        </p:txBody>
      </p:sp>
      <p:sp>
        <p:nvSpPr>
          <p:cNvPr id="241" name="Google Shape;241;p24"/>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Vision Zero</a:t>
            </a:r>
            <a:endParaRPr/>
          </a:p>
        </p:txBody>
      </p:sp>
      <p:sp>
        <p:nvSpPr>
          <p:cNvPr id="243" name="Google Shape;243;p24"/>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244" name="Google Shape;244;p24"/>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Background</a:t>
            </a:r>
            <a:endParaRPr b="1" sz="800">
              <a:solidFill>
                <a:srgbClr val="FFFFFF"/>
              </a:solidFill>
            </a:endParaRPr>
          </a:p>
        </p:txBody>
      </p:sp>
      <p:sp>
        <p:nvSpPr>
          <p:cNvPr id="248" name="Google Shape;248;p24"/>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249" name="Google Shape;249;p24"/>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250" name="Google Shape;250;p24"/>
          <p:cNvGrpSpPr/>
          <p:nvPr/>
        </p:nvGrpSpPr>
        <p:grpSpPr>
          <a:xfrm>
            <a:off x="485938" y="4643050"/>
            <a:ext cx="756938" cy="281125"/>
            <a:chOff x="409738" y="4643050"/>
            <a:chExt cx="756938" cy="281125"/>
          </a:xfrm>
        </p:grpSpPr>
        <p:sp>
          <p:nvSpPr>
            <p:cNvPr id="251" name="Google Shape;251;p24"/>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24"/>
            <p:cNvPicPr preferRelativeResize="0"/>
            <p:nvPr/>
          </p:nvPicPr>
          <p:blipFill>
            <a:blip r:embed="rId7">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56" name="Shape 256"/>
        <p:cNvGrpSpPr/>
        <p:nvPr/>
      </p:nvGrpSpPr>
      <p:grpSpPr>
        <a:xfrm>
          <a:off x="0" y="0"/>
          <a:ext cx="0" cy="0"/>
          <a:chOff x="0" y="0"/>
          <a:chExt cx="0" cy="0"/>
        </a:xfrm>
      </p:grpSpPr>
      <p:sp>
        <p:nvSpPr>
          <p:cNvPr id="257" name="Google Shape;257;p25"/>
          <p:cNvSpPr txBox="1"/>
          <p:nvPr>
            <p:ph idx="1" type="body"/>
          </p:nvPr>
        </p:nvSpPr>
        <p:spPr>
          <a:xfrm>
            <a:off x="5764900" y="1443275"/>
            <a:ext cx="1430400" cy="176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rPr lang="en-GB" sz="1100">
                <a:solidFill>
                  <a:srgbClr val="000000"/>
                </a:solidFill>
              </a:rPr>
              <a:t>- neighborhoods with </a:t>
            </a:r>
            <a:r>
              <a:rPr b="1" lang="en-GB" sz="1100">
                <a:solidFill>
                  <a:srgbClr val="000000"/>
                </a:solidFill>
              </a:rPr>
              <a:t>high numbers of cyclist KSI </a:t>
            </a:r>
            <a:r>
              <a:rPr lang="en-GB" sz="1100">
                <a:solidFill>
                  <a:srgbClr val="000000"/>
                </a:solidFill>
              </a:rPr>
              <a:t>(Killed or Seriously Injured) </a:t>
            </a:r>
            <a:r>
              <a:rPr lang="en-GB" sz="1100">
                <a:solidFill>
                  <a:srgbClr val="000000"/>
                </a:solidFill>
              </a:rPr>
              <a:t>and </a:t>
            </a:r>
            <a:r>
              <a:rPr b="1" lang="en-GB" sz="1100">
                <a:solidFill>
                  <a:srgbClr val="000000"/>
                </a:solidFill>
              </a:rPr>
              <a:t>few dedicated bicycle facilities</a:t>
            </a:r>
            <a:r>
              <a:rPr lang="en-GB" sz="1100">
                <a:solidFill>
                  <a:srgbClr val="000000"/>
                </a:solidFill>
              </a:rPr>
              <a:t> </a:t>
            </a:r>
            <a:endParaRPr sz="1100">
              <a:solidFill>
                <a:srgbClr val="000000"/>
              </a:solidFill>
            </a:endParaRPr>
          </a:p>
        </p:txBody>
      </p:sp>
      <p:pic>
        <p:nvPicPr>
          <p:cNvPr id="258" name="Google Shape;258;p25"/>
          <p:cNvPicPr preferRelativeResize="0"/>
          <p:nvPr/>
        </p:nvPicPr>
        <p:blipFill rotWithShape="1">
          <a:blip r:embed="rId3">
            <a:alphaModFix/>
          </a:blip>
          <a:srcRect b="0" l="4702" r="6408" t="1039"/>
          <a:stretch/>
        </p:blipFill>
        <p:spPr>
          <a:xfrm>
            <a:off x="7195300" y="1863263"/>
            <a:ext cx="1430401" cy="2064925"/>
          </a:xfrm>
          <a:prstGeom prst="rect">
            <a:avLst/>
          </a:prstGeom>
          <a:noFill/>
          <a:ln>
            <a:noFill/>
          </a:ln>
        </p:spPr>
      </p:pic>
      <p:sp>
        <p:nvSpPr>
          <p:cNvPr id="259" name="Google Shape;259;p25"/>
          <p:cNvSpPr txBox="1"/>
          <p:nvPr>
            <p:ph idx="1" type="body"/>
          </p:nvPr>
        </p:nvSpPr>
        <p:spPr>
          <a:xfrm>
            <a:off x="3207686" y="1671875"/>
            <a:ext cx="1430400" cy="219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800">
              <a:solidFill>
                <a:srgbClr val="666666"/>
              </a:solidFill>
            </a:endParaRPr>
          </a:p>
          <a:p>
            <a:pPr indent="0" lvl="0" marL="0" rtl="0" algn="l">
              <a:lnSpc>
                <a:spcPct val="100000"/>
              </a:lnSpc>
              <a:spcBef>
                <a:spcPts val="0"/>
              </a:spcBef>
              <a:spcAft>
                <a:spcPts val="0"/>
              </a:spcAft>
              <a:buNone/>
            </a:pPr>
            <a:r>
              <a:rPr lang="en-GB" sz="800">
                <a:solidFill>
                  <a:srgbClr val="666666"/>
                </a:solidFill>
              </a:rPr>
              <a:t>- a combination of a </a:t>
            </a:r>
            <a:r>
              <a:rPr b="1" lang="en-GB" sz="800">
                <a:solidFill>
                  <a:srgbClr val="666666"/>
                </a:solidFill>
              </a:rPr>
              <a:t>lower speed limit, signal timing changes, distinctive signs and increased enforcement </a:t>
            </a:r>
            <a:endParaRPr sz="800">
              <a:solidFill>
                <a:srgbClr val="666666"/>
              </a:solidFill>
            </a:endParaRPr>
          </a:p>
        </p:txBody>
      </p:sp>
      <p:pic>
        <p:nvPicPr>
          <p:cNvPr id="260" name="Google Shape;260;p25"/>
          <p:cNvPicPr preferRelativeResize="0"/>
          <p:nvPr/>
        </p:nvPicPr>
        <p:blipFill rotWithShape="1">
          <a:blip r:embed="rId4">
            <a:alphaModFix/>
          </a:blip>
          <a:srcRect b="0" l="0" r="11111" t="0"/>
          <a:stretch/>
        </p:blipFill>
        <p:spPr>
          <a:xfrm>
            <a:off x="4561786" y="1875500"/>
            <a:ext cx="1033175" cy="1466404"/>
          </a:xfrm>
          <a:prstGeom prst="rect">
            <a:avLst/>
          </a:prstGeom>
          <a:noFill/>
          <a:ln>
            <a:noFill/>
          </a:ln>
        </p:spPr>
      </p:pic>
      <p:pic>
        <p:nvPicPr>
          <p:cNvPr id="261" name="Google Shape;261;p25"/>
          <p:cNvPicPr preferRelativeResize="0"/>
          <p:nvPr/>
        </p:nvPicPr>
        <p:blipFill rotWithShape="1">
          <a:blip r:embed="rId5">
            <a:alphaModFix/>
          </a:blip>
          <a:srcRect b="0" l="0" r="6507" t="0"/>
          <a:stretch/>
        </p:blipFill>
        <p:spPr>
          <a:xfrm>
            <a:off x="2052886" y="1865400"/>
            <a:ext cx="1033172" cy="1420776"/>
          </a:xfrm>
          <a:prstGeom prst="rect">
            <a:avLst/>
          </a:prstGeom>
          <a:noFill/>
          <a:ln>
            <a:noFill/>
          </a:ln>
        </p:spPr>
      </p:pic>
      <p:sp>
        <p:nvSpPr>
          <p:cNvPr id="262" name="Google Shape;262;p25"/>
          <p:cNvSpPr txBox="1"/>
          <p:nvPr>
            <p:ph idx="1" type="body"/>
          </p:nvPr>
        </p:nvSpPr>
        <p:spPr>
          <a:xfrm>
            <a:off x="770161" y="1443275"/>
            <a:ext cx="1340100" cy="184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800">
              <a:solidFill>
                <a:srgbClr val="666666"/>
              </a:solidFill>
            </a:endParaRPr>
          </a:p>
          <a:p>
            <a:pPr indent="0" lvl="0" marL="0" rtl="0" algn="l">
              <a:lnSpc>
                <a:spcPct val="100000"/>
              </a:lnSpc>
              <a:spcBef>
                <a:spcPts val="0"/>
              </a:spcBef>
              <a:spcAft>
                <a:spcPts val="0"/>
              </a:spcAft>
              <a:buNone/>
            </a:pPr>
            <a:r>
              <a:t/>
            </a:r>
            <a:endParaRPr sz="800">
              <a:solidFill>
                <a:srgbClr val="666666"/>
              </a:solidFill>
            </a:endParaRPr>
          </a:p>
          <a:p>
            <a:pPr indent="0" lvl="0" marL="0" rtl="0" algn="l">
              <a:lnSpc>
                <a:spcPct val="100000"/>
              </a:lnSpc>
              <a:spcBef>
                <a:spcPts val="0"/>
              </a:spcBef>
              <a:spcAft>
                <a:spcPts val="0"/>
              </a:spcAft>
              <a:buNone/>
            </a:pPr>
            <a:r>
              <a:rPr lang="en-GB" sz="800">
                <a:solidFill>
                  <a:srgbClr val="666666"/>
                </a:solidFill>
              </a:rPr>
              <a:t>- a raised area of a roadway designed to </a:t>
            </a:r>
            <a:r>
              <a:rPr b="1" lang="en-GB" sz="800">
                <a:solidFill>
                  <a:srgbClr val="666666"/>
                </a:solidFill>
              </a:rPr>
              <a:t>reduce vehicle speeds</a:t>
            </a:r>
            <a:endParaRPr b="1" sz="800">
              <a:solidFill>
                <a:srgbClr val="666666"/>
              </a:solidFill>
            </a:endParaRPr>
          </a:p>
        </p:txBody>
      </p:sp>
      <p:sp>
        <p:nvSpPr>
          <p:cNvPr id="263" name="Google Shape;263;p25"/>
          <p:cNvSpPr txBox="1"/>
          <p:nvPr/>
        </p:nvSpPr>
        <p:spPr>
          <a:xfrm>
            <a:off x="5822775" y="1459475"/>
            <a:ext cx="2773800" cy="28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3</a:t>
            </a:r>
            <a:r>
              <a:rPr b="1" lang="en-GB" sz="1200">
                <a:solidFill>
                  <a:srgbClr val="FFFFFF"/>
                </a:solidFill>
              </a:rPr>
              <a:t>. Bike Priority Areas</a:t>
            </a:r>
            <a:endParaRPr b="1" sz="1200">
              <a:solidFill>
                <a:srgbClr val="FFFFFF"/>
              </a:solidFill>
            </a:endParaRPr>
          </a:p>
        </p:txBody>
      </p:sp>
      <p:sp>
        <p:nvSpPr>
          <p:cNvPr id="264" name="Google Shape;264;p25"/>
          <p:cNvSpPr txBox="1"/>
          <p:nvPr/>
        </p:nvSpPr>
        <p:spPr>
          <a:xfrm>
            <a:off x="763786" y="1468550"/>
            <a:ext cx="2322300" cy="28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FFFFFF"/>
                </a:solidFill>
              </a:rPr>
              <a:t>1</a:t>
            </a:r>
            <a:r>
              <a:rPr b="1" lang="en-GB" sz="900">
                <a:solidFill>
                  <a:srgbClr val="FFFFFF"/>
                </a:solidFill>
              </a:rPr>
              <a:t>.Speed Humps</a:t>
            </a:r>
            <a:endParaRPr b="1" sz="900">
              <a:solidFill>
                <a:srgbClr val="FFFFFF"/>
              </a:solidFill>
            </a:endParaRPr>
          </a:p>
        </p:txBody>
      </p:sp>
      <p:sp>
        <p:nvSpPr>
          <p:cNvPr id="265" name="Google Shape;265;p25"/>
          <p:cNvSpPr txBox="1"/>
          <p:nvPr/>
        </p:nvSpPr>
        <p:spPr>
          <a:xfrm>
            <a:off x="3202186" y="1468550"/>
            <a:ext cx="2392800" cy="28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FFFFFF"/>
                </a:solidFill>
              </a:rPr>
              <a:t>2</a:t>
            </a:r>
            <a:r>
              <a:rPr b="1" lang="en-GB" sz="900">
                <a:solidFill>
                  <a:srgbClr val="FFFFFF"/>
                </a:solidFill>
              </a:rPr>
              <a:t>. Arterial Slow Zones</a:t>
            </a:r>
            <a:endParaRPr b="1" sz="900">
              <a:solidFill>
                <a:srgbClr val="FFFFFF"/>
              </a:solidFill>
            </a:endParaRPr>
          </a:p>
        </p:txBody>
      </p:sp>
      <p:sp>
        <p:nvSpPr>
          <p:cNvPr id="266" name="Google Shape;266;p25"/>
          <p:cNvSpPr txBox="1"/>
          <p:nvPr/>
        </p:nvSpPr>
        <p:spPr>
          <a:xfrm>
            <a:off x="1422400" y="975100"/>
            <a:ext cx="40641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434343"/>
                </a:solidFill>
              </a:rPr>
              <a:t>Highlighted Initiatives:</a:t>
            </a:r>
            <a:endParaRPr b="1">
              <a:solidFill>
                <a:srgbClr val="434343"/>
              </a:solidFill>
            </a:endParaRPr>
          </a:p>
        </p:txBody>
      </p:sp>
      <p:pic>
        <p:nvPicPr>
          <p:cNvPr id="267" name="Google Shape;267;p25"/>
          <p:cNvPicPr preferRelativeResize="0"/>
          <p:nvPr/>
        </p:nvPicPr>
        <p:blipFill>
          <a:blip r:embed="rId6">
            <a:alphaModFix/>
          </a:blip>
          <a:stretch>
            <a:fillRect/>
          </a:stretch>
        </p:blipFill>
        <p:spPr>
          <a:xfrm>
            <a:off x="994900" y="898900"/>
            <a:ext cx="454800" cy="454800"/>
          </a:xfrm>
          <a:prstGeom prst="rect">
            <a:avLst/>
          </a:prstGeom>
          <a:noFill/>
          <a:ln>
            <a:noFill/>
          </a:ln>
        </p:spPr>
      </p:pic>
      <p:sp>
        <p:nvSpPr>
          <p:cNvPr id="268" name="Google Shape;268;p25"/>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Vision Zero</a:t>
            </a:r>
            <a:endParaRPr/>
          </a:p>
        </p:txBody>
      </p:sp>
      <p:sp>
        <p:nvSpPr>
          <p:cNvPr id="270" name="Google Shape;270;p25"/>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271" name="Google Shape;271;p25"/>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Background</a:t>
            </a:r>
            <a:endParaRPr b="1" sz="800">
              <a:solidFill>
                <a:srgbClr val="FFFFFF"/>
              </a:solidFill>
            </a:endParaRPr>
          </a:p>
        </p:txBody>
      </p:sp>
      <p:sp>
        <p:nvSpPr>
          <p:cNvPr id="275" name="Google Shape;275;p25"/>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276" name="Google Shape;276;p25"/>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277" name="Google Shape;277;p25"/>
          <p:cNvGrpSpPr/>
          <p:nvPr/>
        </p:nvGrpSpPr>
        <p:grpSpPr>
          <a:xfrm>
            <a:off x="485938" y="4643050"/>
            <a:ext cx="756938" cy="281125"/>
            <a:chOff x="409738" y="4643050"/>
            <a:chExt cx="756938" cy="281125"/>
          </a:xfrm>
        </p:grpSpPr>
        <p:sp>
          <p:nvSpPr>
            <p:cNvPr id="278" name="Google Shape;278;p25"/>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25"/>
            <p:cNvPicPr preferRelativeResize="0"/>
            <p:nvPr/>
          </p:nvPicPr>
          <p:blipFill>
            <a:blip r:embed="rId7">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83" name="Shape 283"/>
        <p:cNvGrpSpPr/>
        <p:nvPr/>
      </p:nvGrpSpPr>
      <p:grpSpPr>
        <a:xfrm>
          <a:off x="0" y="0"/>
          <a:ext cx="0" cy="0"/>
          <a:chOff x="0" y="0"/>
          <a:chExt cx="0" cy="0"/>
        </a:xfrm>
      </p:grpSpPr>
      <p:sp>
        <p:nvSpPr>
          <p:cNvPr id="284" name="Google Shape;284;p26"/>
          <p:cNvSpPr txBox="1"/>
          <p:nvPr/>
        </p:nvSpPr>
        <p:spPr>
          <a:xfrm>
            <a:off x="2852400" y="1141975"/>
            <a:ext cx="2189400" cy="28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dk1"/>
                </a:solidFill>
              </a:rPr>
              <a:t>Research Question 1</a:t>
            </a:r>
            <a:endParaRPr b="1">
              <a:solidFill>
                <a:schemeClr val="dk1"/>
              </a:solidFill>
            </a:endParaRPr>
          </a:p>
        </p:txBody>
      </p:sp>
      <p:sp>
        <p:nvSpPr>
          <p:cNvPr id="285" name="Google Shape;285;p26"/>
          <p:cNvSpPr/>
          <p:nvPr/>
        </p:nvSpPr>
        <p:spPr>
          <a:xfrm>
            <a:off x="2077800" y="1141975"/>
            <a:ext cx="850800" cy="736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txBox="1"/>
          <p:nvPr/>
        </p:nvSpPr>
        <p:spPr>
          <a:xfrm>
            <a:off x="2844800" y="1356725"/>
            <a:ext cx="57024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t>Do the current </a:t>
            </a:r>
            <a:r>
              <a:rPr b="1" lang="en-GB" sz="1200"/>
              <a:t>10 priority bicycle districts</a:t>
            </a:r>
            <a:r>
              <a:rPr lang="en-GB" sz="1200"/>
              <a:t> best represent the areas that need ridership safety attention?</a:t>
            </a:r>
            <a:endParaRPr sz="1200"/>
          </a:p>
          <a:p>
            <a:pPr indent="0" lvl="0" marL="0" rtl="0" algn="l">
              <a:spcBef>
                <a:spcPts val="0"/>
              </a:spcBef>
              <a:spcAft>
                <a:spcPts val="0"/>
              </a:spcAft>
              <a:buNone/>
            </a:pPr>
            <a:r>
              <a:t/>
            </a:r>
            <a:endParaRPr sz="1100"/>
          </a:p>
        </p:txBody>
      </p:sp>
      <p:sp>
        <p:nvSpPr>
          <p:cNvPr id="287" name="Google Shape;287;p26"/>
          <p:cNvSpPr txBox="1"/>
          <p:nvPr/>
        </p:nvSpPr>
        <p:spPr>
          <a:xfrm>
            <a:off x="2852400" y="1141975"/>
            <a:ext cx="2189400" cy="28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accent1"/>
                </a:solidFill>
              </a:rPr>
              <a:t>Research Question 1</a:t>
            </a:r>
            <a:endParaRPr b="1">
              <a:solidFill>
                <a:schemeClr val="accent1"/>
              </a:solidFill>
            </a:endParaRPr>
          </a:p>
        </p:txBody>
      </p:sp>
      <p:sp>
        <p:nvSpPr>
          <p:cNvPr id="288" name="Google Shape;288;p26"/>
          <p:cNvSpPr/>
          <p:nvPr/>
        </p:nvSpPr>
        <p:spPr>
          <a:xfrm>
            <a:off x="2077800" y="1141975"/>
            <a:ext cx="850800" cy="736500"/>
          </a:xfrm>
          <a:prstGeom prst="parallelogram">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txBox="1"/>
          <p:nvPr/>
        </p:nvSpPr>
        <p:spPr>
          <a:xfrm>
            <a:off x="2299213" y="2153263"/>
            <a:ext cx="2189400" cy="28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accent2"/>
                </a:solidFill>
              </a:rPr>
              <a:t>Research Question 2</a:t>
            </a:r>
            <a:endParaRPr b="1">
              <a:solidFill>
                <a:schemeClr val="accent2"/>
              </a:solidFill>
            </a:endParaRPr>
          </a:p>
        </p:txBody>
      </p:sp>
      <p:sp>
        <p:nvSpPr>
          <p:cNvPr id="290" name="Google Shape;290;p26"/>
          <p:cNvSpPr/>
          <p:nvPr/>
        </p:nvSpPr>
        <p:spPr>
          <a:xfrm>
            <a:off x="1524613" y="2153263"/>
            <a:ext cx="850800" cy="7365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txBox="1"/>
          <p:nvPr/>
        </p:nvSpPr>
        <p:spPr>
          <a:xfrm>
            <a:off x="2291613" y="2368013"/>
            <a:ext cx="57024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t>What is the impact of </a:t>
            </a:r>
            <a:r>
              <a:rPr b="1" lang="en-GB" sz="1200"/>
              <a:t>Speed Hump Policy</a:t>
            </a:r>
            <a:r>
              <a:rPr lang="en-GB" sz="1200"/>
              <a:t> on bicycle fatalities and injuries?</a:t>
            </a:r>
            <a:endParaRPr sz="1200"/>
          </a:p>
          <a:p>
            <a:pPr indent="0" lvl="0" marL="0" rtl="0" algn="l">
              <a:spcBef>
                <a:spcPts val="0"/>
              </a:spcBef>
              <a:spcAft>
                <a:spcPts val="0"/>
              </a:spcAft>
              <a:buNone/>
            </a:pPr>
            <a:r>
              <a:t/>
            </a:r>
            <a:endParaRPr sz="1200"/>
          </a:p>
        </p:txBody>
      </p:sp>
      <p:sp>
        <p:nvSpPr>
          <p:cNvPr id="292" name="Google Shape;292;p26"/>
          <p:cNvSpPr txBox="1"/>
          <p:nvPr/>
        </p:nvSpPr>
        <p:spPr>
          <a:xfrm>
            <a:off x="1849100" y="3136425"/>
            <a:ext cx="2189400" cy="28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dk1"/>
                </a:solidFill>
              </a:rPr>
              <a:t>Research Question 3</a:t>
            </a:r>
            <a:endParaRPr b="1">
              <a:solidFill>
                <a:schemeClr val="dk1"/>
              </a:solidFill>
            </a:endParaRPr>
          </a:p>
        </p:txBody>
      </p:sp>
      <p:sp>
        <p:nvSpPr>
          <p:cNvPr id="293" name="Google Shape;293;p26"/>
          <p:cNvSpPr/>
          <p:nvPr/>
        </p:nvSpPr>
        <p:spPr>
          <a:xfrm>
            <a:off x="1074500" y="3136425"/>
            <a:ext cx="850800" cy="7365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434343"/>
              </a:solidFill>
            </a:endParaRPr>
          </a:p>
        </p:txBody>
      </p:sp>
      <p:sp>
        <p:nvSpPr>
          <p:cNvPr id="294" name="Google Shape;294;p26"/>
          <p:cNvSpPr txBox="1"/>
          <p:nvPr/>
        </p:nvSpPr>
        <p:spPr>
          <a:xfrm>
            <a:off x="1849100" y="3307600"/>
            <a:ext cx="6705600" cy="63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strike="sngStrike">
                <a:solidFill>
                  <a:srgbClr val="666666"/>
                </a:solidFill>
              </a:rPr>
              <a:t>Do fatality and injury rate differ on 3 classes of bike lanes?</a:t>
            </a:r>
            <a:endParaRPr sz="1200" strike="sngStrike">
              <a:solidFill>
                <a:srgbClr val="666666"/>
              </a:solidFill>
            </a:endParaRPr>
          </a:p>
          <a:p>
            <a:pPr indent="0" lvl="0" marL="0" rtl="0" algn="l">
              <a:lnSpc>
                <a:spcPct val="150000"/>
              </a:lnSpc>
              <a:spcBef>
                <a:spcPts val="0"/>
              </a:spcBef>
              <a:spcAft>
                <a:spcPts val="0"/>
              </a:spcAft>
              <a:buNone/>
            </a:pPr>
            <a:r>
              <a:rPr lang="en-GB" sz="1200"/>
              <a:t>What is the probability that a cyclist gets killed or injured with different initiatives implemented?  </a:t>
            </a:r>
            <a:endParaRPr sz="1100"/>
          </a:p>
        </p:txBody>
      </p:sp>
      <p:sp>
        <p:nvSpPr>
          <p:cNvPr id="295" name="Google Shape;295;p26"/>
          <p:cNvSpPr txBox="1"/>
          <p:nvPr/>
        </p:nvSpPr>
        <p:spPr>
          <a:xfrm>
            <a:off x="5914975" y="3330350"/>
            <a:ext cx="2693700" cy="2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1100">
                <a:solidFill>
                  <a:schemeClr val="accent3"/>
                </a:solidFill>
              </a:rPr>
              <a:t>Revised due to lack of related data</a:t>
            </a:r>
            <a:endParaRPr i="1"/>
          </a:p>
        </p:txBody>
      </p:sp>
      <p:pic>
        <p:nvPicPr>
          <p:cNvPr id="296" name="Google Shape;296;p26"/>
          <p:cNvPicPr preferRelativeResize="0"/>
          <p:nvPr/>
        </p:nvPicPr>
        <p:blipFill>
          <a:blip r:embed="rId3">
            <a:alphaModFix/>
          </a:blip>
          <a:stretch>
            <a:fillRect/>
          </a:stretch>
        </p:blipFill>
        <p:spPr>
          <a:xfrm>
            <a:off x="2185800" y="1178013"/>
            <a:ext cx="634800" cy="634800"/>
          </a:xfrm>
          <a:prstGeom prst="rect">
            <a:avLst/>
          </a:prstGeom>
          <a:noFill/>
          <a:ln>
            <a:noFill/>
          </a:ln>
        </p:spPr>
      </p:pic>
      <p:pic>
        <p:nvPicPr>
          <p:cNvPr id="297" name="Google Shape;297;p26"/>
          <p:cNvPicPr preferRelativeResize="0"/>
          <p:nvPr/>
        </p:nvPicPr>
        <p:blipFill>
          <a:blip r:embed="rId4">
            <a:alphaModFix/>
          </a:blip>
          <a:stretch>
            <a:fillRect/>
          </a:stretch>
        </p:blipFill>
        <p:spPr>
          <a:xfrm>
            <a:off x="1232300" y="3237075"/>
            <a:ext cx="535200" cy="535200"/>
          </a:xfrm>
          <a:prstGeom prst="rect">
            <a:avLst/>
          </a:prstGeom>
          <a:noFill/>
          <a:ln>
            <a:noFill/>
          </a:ln>
        </p:spPr>
      </p:pic>
      <p:pic>
        <p:nvPicPr>
          <p:cNvPr id="298" name="Google Shape;298;p26"/>
          <p:cNvPicPr preferRelativeResize="0"/>
          <p:nvPr/>
        </p:nvPicPr>
        <p:blipFill>
          <a:blip r:embed="rId5">
            <a:alphaModFix/>
          </a:blip>
          <a:stretch>
            <a:fillRect/>
          </a:stretch>
        </p:blipFill>
        <p:spPr>
          <a:xfrm>
            <a:off x="1632625" y="2206188"/>
            <a:ext cx="634800" cy="634800"/>
          </a:xfrm>
          <a:prstGeom prst="rect">
            <a:avLst/>
          </a:prstGeom>
          <a:noFill/>
          <a:ln>
            <a:noFill/>
          </a:ln>
        </p:spPr>
      </p:pic>
      <p:sp>
        <p:nvSpPr>
          <p:cNvPr id="299" name="Google Shape;299;p26"/>
          <p:cNvSpPr/>
          <p:nvPr/>
        </p:nvSpPr>
        <p:spPr>
          <a:xfrm>
            <a:off x="-163450" y="-66500"/>
            <a:ext cx="9382200" cy="613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txBox="1"/>
          <p:nvPr>
            <p:ph type="title"/>
          </p:nvPr>
        </p:nvSpPr>
        <p:spPr>
          <a:xfrm>
            <a:off x="564975" y="1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Recap of Proposal</a:t>
            </a:r>
            <a:endParaRPr/>
          </a:p>
        </p:txBody>
      </p:sp>
      <p:sp>
        <p:nvSpPr>
          <p:cNvPr id="301" name="Google Shape;301;p26"/>
          <p:cNvSpPr/>
          <p:nvPr/>
        </p:nvSpPr>
        <p:spPr>
          <a:xfrm>
            <a:off x="76275" y="-66500"/>
            <a:ext cx="498000" cy="785700"/>
          </a:xfrm>
          <a:prstGeom prst="rect">
            <a:avLst/>
          </a:prstGeom>
          <a:solidFill>
            <a:schemeClr val="dk1"/>
          </a:solidFill>
          <a:ln>
            <a:noFill/>
          </a:ln>
          <a:effectLst>
            <a:outerShdw blurRad="11430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rPr>
              <a:t>1</a:t>
            </a:r>
            <a:endParaRPr b="1" sz="3000">
              <a:solidFill>
                <a:srgbClr val="FFFFFF"/>
              </a:solidFill>
            </a:endParaRPr>
          </a:p>
        </p:txBody>
      </p:sp>
      <p:sp>
        <p:nvSpPr>
          <p:cNvPr id="302" name="Google Shape;302;p26"/>
          <p:cNvSpPr/>
          <p:nvPr/>
        </p:nvSpPr>
        <p:spPr>
          <a:xfrm>
            <a:off x="-163450" y="4609475"/>
            <a:ext cx="9436800" cy="392400"/>
          </a:xfrm>
          <a:prstGeom prst="rect">
            <a:avLst/>
          </a:prstGeom>
          <a:solidFill>
            <a:srgbClr val="666666"/>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17950" y="45005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141750" y="4957775"/>
            <a:ext cx="9436800" cy="10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669984" y="4680125"/>
            <a:ext cx="1920900" cy="207000"/>
          </a:xfrm>
          <a:prstGeom prst="homePlate">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Background</a:t>
            </a:r>
            <a:endParaRPr b="1" sz="800">
              <a:solidFill>
                <a:srgbClr val="FFFFFF"/>
              </a:solidFill>
            </a:endParaRPr>
          </a:p>
        </p:txBody>
      </p:sp>
      <p:sp>
        <p:nvSpPr>
          <p:cNvPr id="306" name="Google Shape;306;p26"/>
          <p:cNvSpPr/>
          <p:nvPr/>
        </p:nvSpPr>
        <p:spPr>
          <a:xfrm>
            <a:off x="3798896"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800">
                <a:solidFill>
                  <a:srgbClr val="EFEFEF"/>
                </a:solidFill>
              </a:rPr>
              <a:t>Evaluation of</a:t>
            </a:r>
            <a:r>
              <a:rPr lang="en-GB" sz="800">
                <a:solidFill>
                  <a:srgbClr val="EFEFEF"/>
                </a:solidFill>
                <a:latin typeface="Raleway"/>
                <a:ea typeface="Raleway"/>
                <a:cs typeface="Raleway"/>
                <a:sym typeface="Raleway"/>
              </a:rPr>
              <a:t> </a:t>
            </a:r>
            <a:r>
              <a:rPr lang="en-GB" sz="800">
                <a:solidFill>
                  <a:srgbClr val="EFEFEF"/>
                </a:solidFill>
              </a:rPr>
              <a:t>Vision</a:t>
            </a:r>
            <a:r>
              <a:rPr lang="en-GB" sz="800">
                <a:solidFill>
                  <a:srgbClr val="EFEFEF"/>
                </a:solidFill>
                <a:latin typeface="Raleway"/>
                <a:ea typeface="Raleway"/>
                <a:cs typeface="Raleway"/>
                <a:sym typeface="Raleway"/>
              </a:rPr>
              <a:t> </a:t>
            </a:r>
            <a:r>
              <a:rPr lang="en-GB" sz="800">
                <a:solidFill>
                  <a:srgbClr val="EFEFEF"/>
                </a:solidFill>
              </a:rPr>
              <a:t>Zero</a:t>
            </a:r>
            <a:endParaRPr sz="800">
              <a:solidFill>
                <a:srgbClr val="EFEFEF"/>
              </a:solidFill>
            </a:endParaRPr>
          </a:p>
        </p:txBody>
      </p:sp>
      <p:sp>
        <p:nvSpPr>
          <p:cNvPr id="307" name="Google Shape;307;p26"/>
          <p:cNvSpPr/>
          <p:nvPr/>
        </p:nvSpPr>
        <p:spPr>
          <a:xfrm>
            <a:off x="6927807" y="4680125"/>
            <a:ext cx="1920900" cy="2070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EFEFEF"/>
                </a:solidFill>
              </a:rPr>
              <a:t>Conclusions</a:t>
            </a:r>
            <a:endParaRPr sz="800">
              <a:solidFill>
                <a:srgbClr val="EFEFEF"/>
              </a:solidFill>
            </a:endParaRPr>
          </a:p>
        </p:txBody>
      </p:sp>
      <p:grpSp>
        <p:nvGrpSpPr>
          <p:cNvPr id="308" name="Google Shape;308;p26"/>
          <p:cNvGrpSpPr/>
          <p:nvPr/>
        </p:nvGrpSpPr>
        <p:grpSpPr>
          <a:xfrm>
            <a:off x="485938" y="4643050"/>
            <a:ext cx="756938" cy="281125"/>
            <a:chOff x="409738" y="4643050"/>
            <a:chExt cx="756938" cy="281125"/>
          </a:xfrm>
        </p:grpSpPr>
        <p:sp>
          <p:nvSpPr>
            <p:cNvPr id="309" name="Google Shape;309;p26"/>
            <p:cNvSpPr/>
            <p:nvPr/>
          </p:nvSpPr>
          <p:spPr>
            <a:xfrm>
              <a:off x="872675" y="4646223"/>
              <a:ext cx="294000" cy="2748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26"/>
            <p:cNvPicPr preferRelativeResize="0"/>
            <p:nvPr/>
          </p:nvPicPr>
          <p:blipFill>
            <a:blip r:embed="rId6">
              <a:alphaModFix/>
            </a:blip>
            <a:stretch>
              <a:fillRect/>
            </a:stretch>
          </p:blipFill>
          <p:spPr>
            <a:xfrm flipH="1">
              <a:off x="409738" y="4643050"/>
              <a:ext cx="281125" cy="2811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